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sldIdLst>
    <p:sldId id="256" r:id="rId2"/>
    <p:sldId id="260" r:id="rId3"/>
    <p:sldId id="261" r:id="rId4"/>
    <p:sldId id="291" r:id="rId5"/>
    <p:sldId id="293" r:id="rId6"/>
    <p:sldId id="292" r:id="rId7"/>
    <p:sldId id="294" r:id="rId8"/>
    <p:sldId id="301" r:id="rId9"/>
    <p:sldId id="295" r:id="rId10"/>
    <p:sldId id="262" r:id="rId11"/>
    <p:sldId id="263" r:id="rId12"/>
    <p:sldId id="264" r:id="rId13"/>
    <p:sldId id="265" r:id="rId14"/>
    <p:sldId id="266" r:id="rId15"/>
    <p:sldId id="267" r:id="rId16"/>
    <p:sldId id="296" r:id="rId17"/>
    <p:sldId id="268" r:id="rId18"/>
    <p:sldId id="271" r:id="rId19"/>
    <p:sldId id="269" r:id="rId20"/>
    <p:sldId id="270" r:id="rId21"/>
    <p:sldId id="310" r:id="rId22"/>
    <p:sldId id="297" r:id="rId23"/>
    <p:sldId id="274" r:id="rId24"/>
    <p:sldId id="275" r:id="rId25"/>
    <p:sldId id="311" r:id="rId26"/>
    <p:sldId id="279" r:id="rId27"/>
    <p:sldId id="280" r:id="rId28"/>
    <p:sldId id="300" r:id="rId29"/>
    <p:sldId id="281" r:id="rId30"/>
    <p:sldId id="298" r:id="rId31"/>
    <p:sldId id="299" r:id="rId32"/>
    <p:sldId id="282" r:id="rId33"/>
    <p:sldId id="303" r:id="rId34"/>
    <p:sldId id="304" r:id="rId35"/>
    <p:sldId id="302" r:id="rId36"/>
    <p:sldId id="308" r:id="rId37"/>
    <p:sldId id="276" r:id="rId38"/>
    <p:sldId id="277" r:id="rId39"/>
    <p:sldId id="283" r:id="rId40"/>
    <p:sldId id="309" r:id="rId41"/>
    <p:sldId id="313" r:id="rId42"/>
    <p:sldId id="316" r:id="rId43"/>
    <p:sldId id="317" r:id="rId44"/>
    <p:sldId id="273" r:id="rId45"/>
    <p:sldId id="285" r:id="rId46"/>
    <p:sldId id="312" r:id="rId47"/>
    <p:sldId id="286" r:id="rId48"/>
    <p:sldId id="319" r:id="rId49"/>
    <p:sldId id="287" r:id="rId50"/>
    <p:sldId id="289" r:id="rId51"/>
    <p:sldId id="320" r:id="rId52"/>
    <p:sldId id="278" r:id="rId53"/>
    <p:sldId id="305" r:id="rId54"/>
    <p:sldId id="306" r:id="rId55"/>
    <p:sldId id="307" r:id="rId56"/>
    <p:sldId id="258" r:id="rId5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494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3CD8D2-6704-492C-8E24-27C24F565B61}" type="datetimeFigureOut">
              <a:rPr lang="en-US" smtClean="0"/>
              <a:pPr/>
              <a:t>5/31/2017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77B18F-60C6-4B62-8216-67A6C25CC87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D41F8-2619-4A2C-8FB4-5557F2180218}" type="datetime1">
              <a:rPr lang="en-US" smtClean="0"/>
              <a:t>5/31/2017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Basics Chest Xray: Dr Sheetu Singh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0DA65-AD40-48B9-9495-5CFAF46C1FB5}" type="datetime1">
              <a:rPr lang="en-US" smtClean="0"/>
              <a:t>5/31/2017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Basics Chest Xray: Dr Sheetu Singh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D68F5-1B52-4A69-9C86-3A44CE4ADB85}" type="datetime1">
              <a:rPr lang="en-US" smtClean="0"/>
              <a:t>5/31/2017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Basics Chest Xray: Dr Sheetu Singh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E835-0B48-4556-B6B8-AC79A32C4A03}" type="datetime1">
              <a:rPr lang="en-US" smtClean="0"/>
              <a:t>5/31/2017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Basics Chest Xray: Dr Sheetu Singh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98203-DB63-4C7A-A201-0A21BD084CF4}" type="datetime1">
              <a:rPr lang="en-US" smtClean="0"/>
              <a:t>5/31/2017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Basics Chest Xray: Dr Sheetu Singh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7D453-66F8-42E9-96A5-A5D54A56C36E}" type="datetime1">
              <a:rPr lang="en-US" smtClean="0"/>
              <a:t>5/31/2017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Basics Chest Xray: Dr Sheetu Singh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00539-4851-43DB-ACDB-D363319EC248}" type="datetime1">
              <a:rPr lang="en-US" smtClean="0"/>
              <a:t>5/31/2017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Basics Chest Xray: Dr Sheetu Singh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25143-EF4B-4772-9413-09C012121322}" type="datetime1">
              <a:rPr lang="en-US" smtClean="0"/>
              <a:t>5/31/2017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Basics Chest Xray: Dr Sheetu Singh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856B5-C475-4A46-AAAC-27D2793A8923}" type="datetime1">
              <a:rPr lang="en-US" smtClean="0"/>
              <a:t>5/31/2017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Basics Chest Xray: Dr Sheetu Singh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7C6DE-DA26-4156-A597-A08CCCC47827}" type="datetime1">
              <a:rPr lang="en-US" smtClean="0"/>
              <a:t>5/31/2017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Basics Chest Xray: Dr Sheetu Singh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73892-96D3-41F5-92DA-EEF07BF5105B}" type="datetime1">
              <a:rPr lang="en-US" smtClean="0"/>
              <a:t>5/31/2017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Basics Chest Xray: Dr Sheetu Singh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1E27A-47CC-4737-8D69-80A06A0CAEB9}" type="datetime1">
              <a:rPr lang="en-US" smtClean="0"/>
              <a:t>5/31/2017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Basics Chest Xray: Dr Sheetu Singh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66800"/>
            <a:ext cx="7772400" cy="1470025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tx2">
                    <a:lumMod val="75000"/>
                  </a:schemeClr>
                </a:solidFill>
              </a:rPr>
              <a:t>Basics of chest X ray</a:t>
            </a:r>
            <a:endParaRPr lang="en-US" sz="5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4200" b="1" dirty="0" smtClean="0">
                <a:solidFill>
                  <a:srgbClr val="C00000"/>
                </a:solidFill>
              </a:rPr>
              <a:t>Dr </a:t>
            </a:r>
            <a:r>
              <a:rPr lang="en-US" sz="4200" b="1" dirty="0" err="1" smtClean="0">
                <a:solidFill>
                  <a:srgbClr val="C00000"/>
                </a:solidFill>
              </a:rPr>
              <a:t>Sheetu</a:t>
            </a:r>
            <a:r>
              <a:rPr lang="en-US" sz="4200" b="1" dirty="0" smtClean="0">
                <a:solidFill>
                  <a:srgbClr val="C00000"/>
                </a:solidFill>
              </a:rPr>
              <a:t> Singh</a:t>
            </a:r>
          </a:p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Assistant Professor</a:t>
            </a:r>
          </a:p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Institute of respiratory disease, </a:t>
            </a:r>
          </a:p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SMS Medical college, 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Jaipur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Basics Chest Xray: Dr Sheetu Singh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2. Exposure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Exposure made in full inspiration</a:t>
            </a:r>
            <a:endParaRPr lang="en-US" dirty="0"/>
          </a:p>
        </p:txBody>
      </p:sp>
      <p:pic>
        <p:nvPicPr>
          <p:cNvPr id="33794" name="Picture 2" descr="https://www.med-ed.virginia.edu/courses/rad/cxr/web%20images/penet-underexpos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" y="2381250"/>
            <a:ext cx="3848100" cy="3790950"/>
          </a:xfrm>
          <a:prstGeom prst="rect">
            <a:avLst/>
          </a:prstGeom>
          <a:noFill/>
        </p:spPr>
      </p:pic>
      <p:pic>
        <p:nvPicPr>
          <p:cNvPr id="33796" name="Picture 4" descr="https://www.med-ed.virginia.edu/courses/rad/cxr/web%20images/penet-overexpos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91050" y="2362199"/>
            <a:ext cx="3486150" cy="3964251"/>
          </a:xfrm>
          <a:prstGeom prst="rect">
            <a:avLst/>
          </a:prstGeom>
          <a:noFill/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Basics Chest Xray: Dr Sheetu Singh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3. Complete </a:t>
            </a:r>
            <a:r>
              <a:rPr lang="en-US" b="1" dirty="0" err="1" smtClean="0"/>
              <a:t>vs</a:t>
            </a:r>
            <a:r>
              <a:rPr lang="en-US" b="1" dirty="0" smtClean="0"/>
              <a:t> Incomplete film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Despite best efforts only 60% of lungs are visualized on chest X ray as rest is hidden by other structures</a:t>
            </a:r>
            <a:endParaRPr lang="en-US" dirty="0"/>
          </a:p>
        </p:txBody>
      </p:sp>
      <p:sp>
        <p:nvSpPr>
          <p:cNvPr id="38914" name="AutoShape 2" descr="data:image/jpeg;base64,/9j/4AAQSkZJRgABAQAAAQABAAD/2wCEAAkGBxQTEhUUExQVFRUXFxgVFxcUFxQUFxoYHBQXFxQXFxQYHCggGBwlHBcUITEhJSkrLi4uFx8zODMsNygtLisBCgoKBQUFDgUFDisZExkrKysrKysrKysrKysrKysrKysrKysrKysrKysrKysrKysrKysrKysrKysrKysrKysrK//AABEIAMMBAgMBIgACEQEDEQH/xAAbAAACAgMBAAAAAAAAAAAAAAAFBgMEAAIHAf/EAEIQAAECBAMFBQYDBQcFAQAAAAEAAgMEESEFMUESUWFxkQYigaHREzKxweHwUpLxFCMzQlNicoKTstLiNKKjwtMV/8QAFAEBAAAAAAAAAAAAAAAAAAAAAP/EABQRAQAAAAAAAAAAAAAAAAAAAAD/2gAMAwEAAhEDEQA/AGKL2Haf4cd44O9UPmuyEyy4cXje018k7QsaJ95jXDhYqZsZr/4bqHVpsfqg5hEkYrTQl3K9ei3ZBc27ia7qm3NdIjQ/xNDjvoPJUn4ZDfm0jn9UCxhkEu7zidndv4K3jWINgMBdd38rdBxKP/sDBcUAbkMkmdoMJfFcXbVuvRAAj4s95LnOJJ+6BV4kV2yaV8bK8cGc0WtxP6qjMQy2ubjxBAQLz4Zrd3S6jfzPkpJsvBzoOAoqroztTXmglhwSdSrTZTj5KlCmSNyvys8dWV5VQey7Xw3VbXeCmbDcQeXNrUIaybh0Fat8K+YV2TmGHIjxQHJuK8Guh415KCTxFwOZ3KBkSrA6tbEH5fJWJCYO1T5BAxQiaVcTkhWIwmu6V3ojFf3boVGiGhtyQCcSjMY3vbsvoleZxCh7gA4m/kjOKvBddoPMKkZWuTWjiQAgCOL3G5ceX0V+Uw2I4g0IyN7fFFYEmbd4X3D9ETgSYAu4+QQQysnT3n/lHzKNyEcN90dTVCYkZgtU+FFQjzDj7rqeFfNA/SfaANPfIHKyP4fj8NxGwdrhr9VxcMiVqTtca+qJ4ZMOa4UJB6IO1x3ucO6QK5H4IcJaI60S451p0VLAMbERrWvs6ljofqiEzFLDUZH7og3g4UBdt+eaLwJZoFx1zQiBibt6LS8014vYoNIsow5N50t9FtDlBTM+KljxA0BaCZFLCt6WQRGVfvWKT2p3O/7fVeIBkSXL8gqLmhtvM26IjiOJU7rLDeMyl6ajoLT8RDcq+JWjcQJFTqgsZ5KtS2VTkB9hBYxDEdllxmlTEMfhtNK97doOa37R4oQKNzyPDcAkCYfcoGh+JF+vRRmY4lKojUy8lYhzETf1ugNTD6oXG5DoFNCmt4B8vJexMQaM/kgqshu0b5AKaHLPP6qRmJQ9SR4LZmJQ65np6oNZyQcGi3QhVpWC8HIo5DnYbhnbiFblXsrah42QeYdD7hBV6VADgFLKvpWgGmgVg0Jy6WQEIwqBYqkINaq6IndoqEWJsk8kAqPLN2zaqHTseFD951T+Ftyq+Mzzi4gWHBLj31KAwMcNe4wNHG5UMbEYl6mvkhe3QqeKdoIJhPuGSkZiZrcV++CHluXoVkMIDcKdY7e3zCL4c4V0cOF/0SkiOCxHB4IOSB9ZDpTZ001TVhM77Zmy67gL8Rv5pNlJwONDZ3kfQo1hryH7bcxmEBt0PZNFPCcQpIrQ5tRzHLUKNoQbxHudSpyVuBYDmqsJtSFcOaC17R25vU/7V6ogTvb+U/7liBdmXIdGVyZN1UcEFdsKpoF7ikwIUKgzNh83K5Lw8z4D5/fFLPaWYrE4N7vqgAzJrWuqXY8Ilxrb4ppMPUoFjDgDXXcgohoAt1+qrvnQOJVSYmSVTcUBF04VWfHqqpqpocEnTqgkbEorDDVYyUaaVseH1V2DIbNDcjogklshZW4McgiisysszgrfsmtyQFMJcTU7x80TaFSw5rQiexqPignpZUJpqJiHZVJgBAp41KClb1yQMS7Ufx+YrUDRK0ebQWokMDQBaumABohT4pOZK3fBFAgvPcK5qdt9x5oTsmqlZEIyQFBKA8OSuy0sW0DTXyKoy0yWjeiMpMNJF6ICL3I/2fnCaNPvDI7+B4oXSoAI5H0U8u0tIPQoOjSTqsHNakUNFFgUcPYTvz5qxHF0Ekq3MqVrxVass2irxnILlf7R6N9FiG+059SsQVJ2Heu9VXNRIDaFCqUVlEG8IUA6pSnYNSXHeaeqcITagckp9oY2wDvyb6+CBan5sMNP5vh9UuzzqmpVyZBJ3kqvFg/i++aATEgFxt9FoJbeijqAbkPmI40QataBotHRgFViRDqtWAusEF6Wj1J0A146BXjPOpQ0pQCwAshRcBlkPCp3qSGxztM0BGHHc0513FEIU2dTVUJSVLrVyRSBKUpZAxYG/aG/RMDRuQjCJfYaLZo3CFkE0JtlSxDKgRKCLeagmYNUCVicoTVKkxKua4ggro85BpVL2LQm56jzQKD4btxUzGOLcj0RFpBJFlbZHaBS3VADiwnU1rxBXkFp1V2Mdo2W2zQIIxUCp1U0ndwXgggq9IyZFxdAXkZqmdxuKYpUAgHMFKkJm9GMMmC0ilwcwgeOzzdmo0OXgjEZtXBCcNp3acCD8UaeM+aDQqnFN1aiGypuKDxYvNr7oViDGHUKKZZUVUUpEpZW3hBHLC3kkTtSaxTuyHhmugsFB1KTJ+XrUnPT1QKrpenP4IdiRDQdT95opiUbYNB73+n6oBHBOaAPGjE5qFyvGVPJa+xogp+yJ06qdknsm5vrp4K4wAd4/wCHid/gq0xG011QesY3QKdr26lUPa1yUgFMkF6FN0yReSmtoigS62EaphwOUJubIGuFM12RuRuTBS7IwqEa1KbJWFS6CZiiiCyuhihfCogWsUBulbEmu1T7OQK6JfxGRQJMWD3rqObbQBMUTD7odjsm6goB1QBfZGpoVpDjuBUQhurSh46reHDduKAlKz28dLI9hj2uNBnu+80sMhURCRdQ2sgbDDBoKZK1JypaanLRD8MmDYO65/qmSC2o0v0QFMFi/wAviPmmhwtzCTpFpa8JwiO7nh8kFOO/RVi5bEqGKg92zuPl6rFV9oV4g0huV2DErYoZBcrLHIClLeBSrjDgwF3gBxTTLOqEndoz3tnQfFAnzkAuJdmSeqiEpQVOaYIcpQVOaFYq/Y4nduQBJsAZ/VDXu2jTIC5PBbzZLnb6rR0MjugcXHjz3D1QVpiKdOQHBV4ZJORKvCWvUqR+yDQIIIEiTfJFxh4Omipw5kNp3vBXYWI7gPFBblJdosQFcknBooDRDWOc4VpTWoW0mDWiBuw97SQPnxTTLkHRJuGMunCX0QEGgL2IxaQmqUNQCJ11AlzEZ0A0omufgVCUsTkztIB0SfFMjQIXGnQTUk8lfiS2hCGzcINN8kEUwRm0CpCqEHXVVpqJR1RZY2bcDcoJzLA3FlNJwTtXy8uq2gRwaVsi0sKUAApvzQXJQbkbw6Y2TQ5Hy4hCoUMcvvyU8Imt0DlKMBoOhR3bqzwKV8Cj1FDpkmGG7ujmgrOclLtRjGwdkE14Zgb0xzMfZDicgCVy/Fo5c9zjqf0CAg3Hnfif1b6LEuGaZ+A/m/4r1B06Vi1CvMcuf9j8aJpDeb6HenuG6yArJvseaWcUZWITp90TBKut4+iDzjMxxPxQBZ6Y2BxOXqluavvJRDEn+0eaZZDkoYcIDPIXJQCHyNO8czkPia+XVUozgLZAIlik2K2N9OHJAZiLX1QaRo+5VYkQnJSsglxsrLIAHNBQA51RTD5cupUdbL1nAIpJOAubIL8DDiBmpZOBdesnxTLkpZSLtGlgfu6Azh0C9rpol2GmiXpB5sEzS7bBBPAB4KcNO9ewGBSOagozENL8/DFUyTIsl3EWXQCpiECEJnJUFjqe9SqMxGEXqhc8TWtECVMQTU2B0ULYWhCITT9mIRley8a6vMIKQbTei8jP0bsmtrhVI0PwXkvDc03uEDPIzFUTY4GxCUYUQi4NOSYMJmto3QMOHO2CAmmC7ujmlQZJjln/ALqvDa8ggBdopmjC3fnyH2Eh4i6ybMcfUlJ2IPzQC3Tf9iH0PqsWrpqJX3f/ABt/2rEHmHxSCCDQi4XU8Dnvawmu1yPNcfw2NUJ57JTuy4tOTviMig6FLvsfBDscdshx4U6qeVi1UOPN6Ejy/RAqxZfZuMznzQzEpmgLQcveI37uQy/VGsRi7Df7TqgcBkT8h47kqxoZJ2dN6AZFqStmSu9XjDDfu6qxYuiDwCnBVozqFZFi1WQ2Em6DyE690RhPJA4KuJag31RSQk6jvEW0QVojqNrrWyIYVtVaeNPVby8sC8CmoTRJyTbUAzQWMLhHaCaoLAhErBoUcgZBBZhkL1bwwtqFBTjixQKdhpjitQqeYEC9MMVGLBqOSNR2BVXy4IQI+MYfWu+tQUuCKWnyK6HPydrpTxrDaHaGWtPigqy0al6VGoVuC8FCYLqKy19zpa+5BfZDrTZ3onLGngqMibfd1fcAcrFAcw+b2hTUZ8tPvkmsPpBH9wlc3wiORFA3nZPjl50XQ4h/cj+6R8UCtiz7FJ2IxLFNeLmyS8UfYoKbmxq5v/P9ViFOl7/xIP8AmM9ViCDCJi4Ce8Ef3mrmsq+jgn/s3FrRB0eTjZIjicPaYeBr4ILKGwR17qsPh8ECHikXaiuG7ujgBb75oZMNoOCvTjO8TvNfDQIPNzNTTd5oKM3M6Kg99VYjsqvIctq7JBAyETl98kS9ls5/VRiLTK1Oq0huL3VQW2RgK1Uv7SQBTX7CquhknKymNAeSArIQSW7RJqSmbDmkChPVAMNdVjRl+qYpZlABwQGpLNMEAZJVw95DgeKa4V9UFyGtitIQ4ranFBHGCBz6ORxZBptqAS9qgDjqrsQKuW3QUIsS5BQfEIINdxRibh3qEPjMqgS5iSqSBmDY8FoxhbY6eaNY3LUZtNzBr4IT7cGh4IMEwW5FW5Se2s89EHjjUXC0ZEvUIG2Qh1iB34b+gXQIn8Ecj51SFgMTaA/FUbSeph37n/CPMoFLGHWSHjUSxTrjD81zzH4qAcYcL+v/AON/qvVX9nB/qRf8pn/1WIKoKdeyD6uCS6Ju7CP7x/L1yQdLlYtBxNh8z8kelz+7PI+QS0Hd+gyb3R4a+JqfFMGFmrD4jyQJHaCPs13nLpdKrohrxRzH31ikfh7vqeqEez1OaDeGNT0UMWLuWsaOqweSgkcdFO1+yAG5qswXUzdCUFmDbXNeuua715DhkngigghlK+aAhg0IkDasBkEzS4GzVKEtOUNB/NkmGVjGhvnRAxSrBYo7C0SxhsQ1AJTTCKC1DK3BUUMhb1CDH5IdNBEXmyCz0U1KCCIwaqs6EKrHRDvUbopCCtMw80KfYovEfVU5iHVADxId07kkPNCR0T/GZYjQhI+LM2YtEEMGNWynhQAbjpvQ1tQbItLRK8N/zKAnhMxsOBOTu74HM+Fl0mftB/wgdKLlsuNqI3mK8heq6ZGibUs072DyNECdipsVzXHIlXeK6RjHulcuxV9XlB77eD/Rd/m/8FiorEG6YuxMfZjHg0vHNgJb50S4r2FxdlxcM7Dq4V+CDrMnEq0cbpmwV3dd96JNwmLVreSa8MfSG88D/p+qBCxYViF28mvW33wQ2ai2sjk9D94HKp+NvklSZedryQZnqspRSwjS5yXkWHW+nxQbQP5j0UkAVIJ8F5Ah0z6Ky5tKUvXyQXYYDc+Z9F5EibZqRYLR12glVpmJQUrmgkixhnuvZNGDzO2AUl3pfKiaOzTaMogcsLHeTLAZZAcJZlbNMMJBPBUjgoALqaGgx7aIJiBuUeIQTEIRqUA0KKKp6UqoHnNBXfvUMR9FYroqswEFKYuk7tDLVIeMwbpqiP0S/j8SgHEoATGAimq8e7ZsPFTzMOlHDd1VV1D80BrA332t1uuf3xXRof8A04G5nxFQuZ4f3NkeJ8fpToulQHfuByaPKiBNx2J3CuXTrqvK6Njr+4VzWMauPMoNVixYg9Cmh+6ebfg5QhSM9082/ByDo/Z6Y2mNPAfAJ2w0/uncj/6rl/ZKZsB97l03CTWEeTvgECfj0ejiONRy180uTDNQEaxWH7SYArQbWxXn9lFsH7PjZBdW4rSnxQJTg+1jTiichJPNO6Tu1T5LdnmVBIB3VvTqjMGSa3IeSDm8XDYgp3DbkFUMhG/AfJdVMuDmF62RbuQcoLIgF2Opyr8FXfHqRXkuvRMLaRkqMfsvDiDvMHQfHNBzSGNu2umoT1gckGtA5LI/YrYNYbqcHeuingMiMsQWkD5gWQNOHQskcgwtUBwCCSeJTVKyprTUCp5GoHwKCJsKqlbBV6FAFTwND0B+BC9bCa4VG8jxBIPmCgHOhoJPOG0bhMj4ILdoHu02q8KVqlnE4XePNBUc1VZlmoUgY4mjc1PCkD/OeNkAQ1rSijjwHbieV0yOkxWwVeJLUQI+IFw0KU8Ze4+FV1Sbk6i6UMSwXaeeiBKhTeinl2AuroLnij0z2YBFheullVi4M+GKgVFKnhQeiCltVcB+Iged10bCIu3Lu4OA6XXO5VpLyR7rL9bDzTx2QiVZFbxYeu0ECp2odssd96rnBKf+2zqA8XEdDf4hIn7M+ldh1KVrQ0pSta8kEaxT/scT+m/8rvRYghCkZ7rvD5rFiA92YNxzK6zgH8F/913+kLFiANhMFpiuJFSCSOB2s0zytz971ixAUYwUWoaF6sQbtYNymhwxuWLEFiDCbuCsNgNp7o6LFiDwwG1yCijyzD/KFixBP2egNLrtB53TJ+yQ/wADfyherEHn7HD/AKbPyj0WCTh/gZ+UeixYgwScOlNhlMqbI9Ev4rAaHGjRmVixBtAlWBo7o+Kx0Bv4R0WLEGMl2/hHReTEsynujosWIAs8wBpoEJIuvViD0NuPHUrSOyx8dSvViBBjRnNixAHvAq2207eeKZOyEVzjE2nE+7mSf5QdVixAn9tpyI1zgIjxd2TnDU7ikp2MRznEcemm/f8AUrFiD3/9iN+P/tb6LxYsQ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16" name="AutoShape 4" descr="http://www.ctsnet.org/sites/default/files/graphics/experts/Thoracic/koman_pneumo/figure_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8918" name="Picture 6" descr="http://www.ctsnet.org/sites/default/files/graphics/experts/Thoracic/koman_pneumo/figure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543049"/>
            <a:ext cx="5715000" cy="4324351"/>
          </a:xfrm>
          <a:prstGeom prst="rect">
            <a:avLst/>
          </a:prstGeom>
          <a:noFill/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Basics Chest Xray: Dr Sheetu Singh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4. Soft tissue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6866" name="Picture 2" descr="https://encrypted-tbn2.gstatic.com/images?q=tbn:ANd9GcQ_XuluP0fAmj-Cg2MFVG05gx-p_UZFMsIr7Y5ZaAim0AOVYrhZa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9725" y="1485899"/>
            <a:ext cx="6086475" cy="5026889"/>
          </a:xfrm>
          <a:prstGeom prst="rect">
            <a:avLst/>
          </a:prstGeom>
          <a:noFill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Basics Chest Xray: Dr Sheetu Singh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5. Bony structures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5842" name="Picture 2" descr="http://medind.nic.in/jat/t10/i3/JCanResTher_2010_6_3_391_73344_u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14525" y="1523999"/>
            <a:ext cx="5172075" cy="4876801"/>
          </a:xfrm>
          <a:prstGeom prst="rect">
            <a:avLst/>
          </a:prstGeom>
          <a:noFill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Basics Chest Xray: Dr Sheetu Singh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6. Trachea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4818" name="AutoShape 2" descr="data:image/jpeg;base64,/9j/4AAQSkZJRgABAQAAAQABAAD/2wCEAAkGBxQSEhUUExQVFRQXGB8YGBUYFRcYFxcYFRcXFxcUFxgYHCggGBolHBcXITEhJSkrLi4uFx8zODMsNygtLisBCgoKDQ0ODgwOESscExkrKysrKysrKysrKysrKysrKysrKysrKysrKysrKysrKysrKysrKysrKysrKysrKysrK//AABEIAOUA3AMBIgACEQEDEQH/xAAbAAACAgMBAAAAAAAAAAAAAAAFBgAEAgMHAf/EAEAQAAECBAMEBQoEBQUBAQAAAAEAAgMEESEFMUESUWFxBhOBkbEiI2NyoaPB0eLwFjKy4RQzQlKSFWKCovHCQ//EABUBAQEAAAAAAAAAAAAAAAAAAAAB/8QAFBEBAAAAAAAAAAAAAAAAAAAAAP/aAAwDAQACEQMRAD8A4jEeam5z3rHrDvPepEzPNYoMusO896nWHee9YqIMusO896nWHee9YqIMusO896nWHee9eBtVZgyZKDVBLiRQnvT10fa7ZFTXmgMhIU0TbgjKVCAtDByoO4K/JZiw/wAR8lqgw6q3BbQ2CBjweC3a8oMPAtb8kSmdgAnYZ/g3XsVDCWl9rc1txJhDg2p7kFnYhhzaQ2Vr/a24oDWlN59i24jBbs+S2G2o/sZWvch38M5hb5Zz50OoKuz7S0VNDXJAqYpZxs3/ABb8kCmRy7gj895Rqc0LmYKBcxYHZOnYFzmaiO2jUnPeunY43yDxskDEpS9QgFdYd571OsO896j2ELFBl1h3nvU6w7z3rFRBl1h3nvU6w7z3rFRBl1h3nvVmWcaZ6qorUrl2oK8TM81irrZBziTTVZf6W9BQXoCJQsKOqvwcKpogBw5dx0VyDhpOaOwpGmisNlgEAmBhwGiuwpWiICHuC3Ml96DRLwEWwhtYgG//ANWqFLE2ARzCMMLXAmyAtJQw3K/3orLIYrl26q6yQyosxLX+7/ugvYUaCyp4tOUiDMURTCmAXBp8VhNkF7iaEAZeAQD4E/1jwKEXr2nVFMQiVbRVZEjrbUpu+CvYoKttQDdShQLMaDe/cFVmpYGlETiQdVoiSzjU7kCPjQ/pOn/iW5qWTfj8uS/a3WPzQWPAqgWI0iDohsfDyMk3RJei0RJaqBMiQSNFrTTHkaqhMYYgCqKzGkyFXIQeK1K5dqqq1K5dqDq7OjjOrYW0BoCR2A5rCJh9DQt7k0SMAGGwFv8AS245DRZx8PdSxNECp/po1Z3ih71g/BxpUe0I3ElIrMnEheQpk1pEaDxAoR80CzMYa9uYtvGS0iUKf4ElW7KOGo17QVjFwJrvyDZd/bp2bkCfKyaIMw6pqewalM0DBSwAubfQb/2Q3FovVVA/MdfgOCDyXl2suaADT5rYzEmMNaDhU5lAutJsSVqnSAW2J1OaBhi9ISc6k8NOStSGKOeag1Gu/tSv/G6BopyVqUhvZRwuT90KDpGHEOH9p9h+SDYqYrXu2bq70ZnNthNMt+m9a5kh0Q6a1QaMDZELiXC/iUZnRWxN937qrhTaFy9xSeZDBr+5QaohDc1XbOtvUt5VCV8Wxp76hotvyH7oFFmHjXuQOs/KNea5tOqWp3DCwmlwq2EY1EbUEmyPQ51kYDR3sKBVmIPBV4smQE3zGF1uBfx5LTEwsluSBP6ngsXytU0twB5NabI3lW4eBMpfad7AgQI+H1Q2awiui6q3BG6Q++6n+lHSGPYEHHTgTz/4vGyDmWK69EwYn8waBwqUBxjA2NePKzbXLifkg6HhYrDh2r5LfAIt/Cila8qKvhLfNQwB/Q39IRiSh0Dg7LRAFfhodnbvWuLgjSCAKnTsTQxjG+U6mz315BU5zEQK7AoOQHggVoGBvrUOLeaYJCVbqQ47rge1DYcR5OZ71dmJwQmXoXHv58kG/GpxsNtDQk/9eS57ikJriS019b9rqzi2Ivc6v5m7t3LchpiNdrs8DmgpTAiCxBA4D5IfiVaA1PemmHCpS5UmJZrm3F+KBJgRiHZ+1NeCTQeQ00rod53KlEkIdabI5rJkkWkEN7RVB0HBAACAKFVhDO0dVn0eLtm+Zos+rJcbaoLeFtPluLs/iguOQwTWtfvcmCR8ljrBKGNRnOtkK6cEALF5pgsDzp4IFEnAdD3hFnYUDUuLq14c1oOFN0v20QbMHDTtEk5aj/1E5aTrdoryW/D5QMb+S/erNSK6U7EDJgsmHtAcRUaaooZNrLho4kpKl8d6twp5R3j4704wJsTEMP1pcDIoKs3LQ3XBq7+3TsPwQqJFIsAG8q17yrcYlhIotf8AEh1nd4QUOpc69Ce8rP8Ah00CQOwNg1Go141VSLJitwQUAIymt0u45BpEGf5fi5P8aVDRU92/gk/pHAPWNqdnyBalaDadnxQPGBQqw4dv6G/pCJsbVxpkFUweO0wIdLeQ2v8AiFcYbWQC8QmC53AZKoGFytxm3K3ycGpHBBXdDEFhcRU6DjoPiUrz8YuJLjco90imgDStA0XPHXtSJiGI1qG2G/U/JBunIoa01twGf7Jbi4gSbADnc/L2LdNTBAPGyGvhE3AQEJXF3g02jTdoiMPFSdSO2qX2SpOtEYw6QJpeu5BubNAuzB4GxTFg0RsR4BFwO9LUzhJBsQT7PYspKXjOcGtiPhmv54ZFeR2gd+5B1PD4LeROV8yBWy1iUIiOtYmta8QUpTPQaPNMhUno/kRdsmIWHYAafLhbDWnrL0qTS5T9Iy2wxrHPdELW0230L3U1dsgCvYg1iWAYa2qlvF4bWsOlHHtyTfNRdlhXP+kPWF1gS2mgyQBJ6Ybmq0CYFQSABzotE1DdSwoa5nPuVKFLPqa37boGF2NMGh+CrzGJCIQKg8Db2IRMMIbXTjY8kPMS6BiawV3HimbCZswgCP2KRZGbINMxuPw3JokJoObnWmY1CB3iwhGYHt3dvIoSZbNbMAnNlwBPkuseB0KMzssAa0z+yEFaRxB0OmtNCjjI7Yg2wK1sd7Tql6JAuieDClWnIoM5uEC4EZAe1JnS2DWMD/sH6nJ6ayjiCkvpb/Ob6g/U5AawJ1GQxvY39IRhpoUBws+bh+q39IR2uRQVojKOKtwnCHDc82t7P3WL4e04cVQ6SxjsiGNfKPg0d3igScfnC953aD71QR0vXO3BGp6GBU15lBJieH9Ge8jwCCvMMoNAN5t4qlFmWt1ry3KtPPc51SSeNVUceCC0+caMgSFbkcZLaADPihAZXIFbYcuRlXlRAyQ8WD8xQ80YwOZa59BnRJrYLqGzgeSvYBFcIrba8UHc5GGGwW0zIqsoEKtTw3qnhcfahCmllfgkgFB7GhbTbofHlmgXyV9r/JohuIxDTLkgWMblYZ2rctElxJhsMmtQewp2xOGaVoaLm3SUgRqNyI9oQbv47btUb6U+arGADpRDoVfKJyW+VjOrY0CC8yDs5XVuUmaOtmqsGablkd+nzCtthCo8fvNA1YLNbXA6jQ8Qn6z4QPDwFD8FyqVq0j2FdI6OzPWwiNd24/ug8KuyAueSqOzVyVbRqC054JrkfFJfTCJDMcX/AKBX/Jya4r6NJSH0nHnR6n/05Acwp3mofqN/SEeljVoS9hB83D9Rv6Qj8lkUF6WZ987Je6SRQHOJyFufAJpkm0Fe7mVz/pTGLohAyGXHeUCzicyXm9m6D48ShEWAcx35IzEhgG9yqU5FaDc9gzQCWy4GZJ5LzqmjILOYmz/S35qjEmXO1NPYgttdQ2pTuWbn+VmBTO6E9ac/irdK0PegPse2xBHEV3IjhMoDEtY0ql+A8EEbiKEIz0cmqRQezh2IOp4FLkNoa/fiixhClKKjgj6sBRhhqgGxGUuqc0wWRKbbYoJNR8gaoB2IQqjMV4lIGNYcesG0Ki/FP09lxSB0jedvcQM8kAiNJsIPlbG7ihxl3aGq3OjOGm1z53us4UwNqlKXQV2QqWOe5X5WMW8txy7Ny29UDd1CN/7qGVNai43ID+HuDwCMtRqE4dFXbLwNHW78vaufYfFLTa33knfo9HBLSN4qNxQMc5Co7ndbmtsFsnodxz/dYOOaCjiEW9NEl9JovnR6g/U5NM1Fuk3pIfOj1B+pyBlwr+XD9Rv6QjskbhL+GO83D9VvgEckHVIQH8oZpnsk9psFz/FmUr7T96LoMb+UTwAXNukMbacWg2rfiUCxPzeYbYDXU/IIE55qj0zKki3eqRkQM7+CAVU1Xv8ACOdcD2on1YG5aojgNQgHfwN7kCiJSeG1ZmTeldF5DiB2YNN9gmGRawNbRu0KVJrkUFHDsKaK1rT45Il0fw6kTLLcso820W2R2Izgrw1wqNPuyB3wuDRgCIw6b1VkIgLBRWmiu7uQYxWiiCzUpXJHjkqsU2yQLMeVoNVzjpex3W7Iyp3rrU/bQFc56VGEYgdQ1FrXQKU5IuazbH5UIYKJ4hQwWHygW0rs+NQUKmmQnkUGyQNMigFSri0gg/JGpeMHcHew8kPiQw02qW788vBegV0ogMwoO0TSx8Uf6NksiCuWRCX8Mj3DXdjvgfmm/D5fv8UDvMMq1p+8rIfM2afvVEpY7UFvq/p/ZCp8oA8YpS6SfzR6o/U5NsYpQ6SO86PVH6nIGDCnebZ6rfAI/huaWMId5tnqjwCZsHFSBxQMGJRNiAd9AO0rnEzAqau7t/7LoOLirANNon4BJmMUbUn74BABnKd2mgQiZmgNAVsno5JO7cqEUV4cEGiK4uyI5LS+C7WtFvAOnsXrZdxNSSPkgqAuqGgUH3eqYGucyBWmZUkJRjaE1JOeQARGFEaSRSw4IBMtUuFak6JrwaWdtBDpcF0QbNANRUVT1hUqM7VogM4fLkNA4K3DabryAwU3rNrRuQehtlWisVvZssTDFEASegGllznpVIkusOa6vFpQ3CUsdgipJbUFBy98UsJaeVd9VqjxgCRSpzR/GcKGYOR8UvxoVBRwNdDwQbYTw7I04Ld/DA5EA+KpbFFflJjQhBtgwC03snLAJitGnsPwS/CoRlUcETkYZbQ9xQdKkm+bHGvtCDYmLozhsTagB3D26oLiRvVAGmCk3pE7zo9X4uTfMuSN0jjARRU/0/FyBhwM+bZ6o8AnPBGXbzSfgDPNs9UeATxg7PyoL2KijBXIVJXOsZmTEJ3aDgugdKneZpvPsH2FzyNCqeH3kgXpiGarEQN/cEWmIQGX7lDI0QNrZB4SALeyy0Oi1t7B7KLU2ITYDuVyXgbAL3kA6IN8CIQ3Zppeq0OfcAmpzppRRkxtOLWitdVJDDi59zlZAdwOVpfen3C2VAtogmAyIDd9U3YdDABoguwWUCzaFkF4g9XhC9UQDJliWsVYQSQnSI2yAYlKVcSO5AnzsLabcZ5pVjQqOINLeC6DOSdW5JGx+Dsu2xpn2oKbpZp8oZ87FaHeSaUotkGYqKZVVthBFHUQYSccsN7hNeFgOAIuClYS9MsvBMGARerIrkfuqDoWBmkMtO/2GyG4pDpXgiuGN8k8lUxVn5kCtM5Fcy6UPrHPAU9pXTp8WK5b0hHnj96lB0rAoXmmeqPAJ1wZmX3olTBW+ah+q3wCcMJb4INfSBm01o4XSTPjZ04ck/Yv+XkFzfHIpc40y8UAmanNB3qhEbXj2rbFqbU8VvhS2znmdN3M70FOHBNgM+GQWExDrne9t1Kq7FiUCqx3WogyljfSnCyIyEduWZPihIo0XNyNFvw556xo4+KDomER3ADLkExS8Y2GiA4RLEjcOKYpKXpqgINXqiiCKKKIK8dxCETUfyr9/wAwjcSHVApyF5RQYgilxUJY6Q4XUEtAoRl+6P1NCFpimt0HJnw6OLTYgq7ChkcQjnSTDm7QdSxtVChCLe3I8UF6Ug61t7VfgQr1Hd8UGgRSCKffzR3D4m1zQPXReLtQzXS3YvcSbmsOjcOgdx8VZxEXKBTnmWK5b0nbSOeXxK6zNtsVy/pbD8//AMR4lB0fBB5qH6jfAJwwxvglDAP5UP1W/pCcsNHggpdJ4uy0Aa58khzrNqw7049KiS4Ackqxm0+80AosDMhffqqcxGsSTRMsHBXv8p1q5DXnwV2H0XYM21O8mqDnT3ucbAkcBXvUbCec2uPYV1BmBty2QFcgYG0XI5IOVS+ExopB2dniU34FgQhkE3PFNgw5o0WEWDawQbJRzRavYEZl3jRA4EGhqi0sgvqLwBeoIooog0xYwGaHR3g8t6tzpQAucCaBBtjWvmqUaIBWitthPOQVGaw2JmG+1AFxmIHMLT9lA4Drbx8dyNYhIxBWrCQdRdL0eG5h17kFl8ClwLeHFXcMBDgfsrXJvrZEZeBs39iB3wE1FRkbLfiQ8EL6MRvKppT2oviQ8ECzNNsVzrpRD89/x+Ll0mbGa550mHnv+Pxcgb+jETagwz/tHsATvhpsua9C5jzbWncKdwXRsLd5I5/BAPxiGXONrk0C0yWEhpqbu8OSMw4QJ2u5b4cBBUgyqtCAt7W0WSDU2CFHQ1tUQVYkFaXS6ILyiAcyW7lchwqLbRehBFFFEEUUUQV5qHUWVNsnwRRRBTbA2QvC8UuFbiGgQyaiglB4+G06LRHwdjxdoPMLNj7hEhFFLIFCZ6ONafJFOWXctYkHNG/jwTXHjjULRBc0m3cgGYPD2HV0R6fu3l8VrdKAXCzmD5B5eBQLk5kVzHplPBkcD/YD/wBnLpmIOoFw3pTPdZMPdpkOQJAQOfRia2Ws7PALq/R+KHNJ+7ri2BRPIb2eC6Z0QnqChyLvAVQN/wDVTct4VKFHBvvVxpQZKKKIIooogiiiiCKKKIIooogiiiiCKKKIMIzKiiExYdM0ZWmYhVHFAGmDSlMyrUpDIpdePlCSCr0KDbigHT0OxKCwYha74pjnINkHjSzgbAoDUlM9Y0g5rycs3/j8VUwuGW3Oq0dLMS6uHRv5jau7VAmdNsW2WGG03P5j8FxrEn1iFO3SCYzXPZ2L5ZQNeC4jstA2a9v7JzwXH9lo83q7+v8A2+qvVEUwyfSmw81/3+lFYfTD0XvPpXqiDaOmHofefSvfxh6H3n0qKIJ+MPQ+8+lT8Yeh959KiiCfjD0PvPpU/GHofefSoogn4w9D7z6VPxh6H3n0qKIJ+MPQ+8+lT8Yeh959KiiCfjD0PvPpU/GHofefSoogn4w9D7z6VPxh6H3n0qKIJ+MPQ+8+lT8Yeh959KiiDw9Lq/8A4+8+le/i/wBD7z6VFEHjul/ofefStb+l9v5PvPpUUQCo3TE1IEKnHbv+myC9I+ke2P5dL1/PXMeqoog5/jM/tVtTt/ZKEYVcTxUUQ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20" name="AutoShape 4" descr="data:image/jpeg;base64,/9j/4AAQSkZJRgABAQAAAQABAAD/2wCEAAkGBxQSEhUUExQVFRQXGB8YGBUYFRcYFxcYFRcXFxcUFxgYHCggGBolHBcXITEhJSkrLi4uFx8zODMsNygtLisBCgoKDQ0ODgwOESscExkrKysrKysrKysrKysrKysrKysrKysrKysrKysrKysrKysrKysrKysrKysrKysrKysrK//AABEIAOUA3AMBIgACEQEDEQH/xAAbAAACAgMBAAAAAAAAAAAAAAAFBgAEAgMHAf/EAEAQAAECBAMEBQoEBQUBAQAAAAEAAgMEESEFMUESUWFxBhOBkbEiI2NyoaPB0eLwFjKy4RQzQlKSFWKCovHCQ//EABUBAQEAAAAAAAAAAAAAAAAAAAAB/8QAFBEBAAAAAAAAAAAAAAAAAAAAAP/aAAwDAQACEQMRAD8A4jEeam5z3rHrDvPepEzPNYoMusO896nWHee9YqIMusO896nWHee9YqIMusO896nWHee9eBtVZgyZKDVBLiRQnvT10fa7ZFTXmgMhIU0TbgjKVCAtDByoO4K/JZiw/wAR8lqgw6q3BbQ2CBjweC3a8oMPAtb8kSmdgAnYZ/g3XsVDCWl9rc1txJhDg2p7kFnYhhzaQ2Vr/a24oDWlN59i24jBbs+S2G2o/sZWvch38M5hb5Zz50OoKuz7S0VNDXJAqYpZxs3/ABb8kCmRy7gj895Rqc0LmYKBcxYHZOnYFzmaiO2jUnPeunY43yDxskDEpS9QgFdYd571OsO896j2ELFBl1h3nvU6w7z3rFRBl1h3nvU6w7z3rFRBl1h3nvVmWcaZ6qorUrl2oK8TM81irrZBziTTVZf6W9BQXoCJQsKOqvwcKpogBw5dx0VyDhpOaOwpGmisNlgEAmBhwGiuwpWiICHuC3Ml96DRLwEWwhtYgG//ANWqFLE2ARzCMMLXAmyAtJQw3K/3orLIYrl26q6yQyosxLX+7/ugvYUaCyp4tOUiDMURTCmAXBp8VhNkF7iaEAZeAQD4E/1jwKEXr2nVFMQiVbRVZEjrbUpu+CvYoKttQDdShQLMaDe/cFVmpYGlETiQdVoiSzjU7kCPjQ/pOn/iW5qWTfj8uS/a3WPzQWPAqgWI0iDohsfDyMk3RJei0RJaqBMiQSNFrTTHkaqhMYYgCqKzGkyFXIQeK1K5dqqq1K5dqDq7OjjOrYW0BoCR2A5rCJh9DQt7k0SMAGGwFv8AS245DRZx8PdSxNECp/po1Z3ih71g/BxpUe0I3ElIrMnEheQpk1pEaDxAoR80CzMYa9uYtvGS0iUKf4ElW7KOGo17QVjFwJrvyDZd/bp2bkCfKyaIMw6pqewalM0DBSwAubfQb/2Q3FovVVA/MdfgOCDyXl2suaADT5rYzEmMNaDhU5lAutJsSVqnSAW2J1OaBhi9ISc6k8NOStSGKOeag1Gu/tSv/G6BopyVqUhvZRwuT90KDpGHEOH9p9h+SDYqYrXu2bq70ZnNthNMt+m9a5kh0Q6a1QaMDZELiXC/iUZnRWxN937qrhTaFy9xSeZDBr+5QaohDc1XbOtvUt5VCV8Wxp76hotvyH7oFFmHjXuQOs/KNea5tOqWp3DCwmlwq2EY1EbUEmyPQ51kYDR3sKBVmIPBV4smQE3zGF1uBfx5LTEwsluSBP6ngsXytU0twB5NabI3lW4eBMpfad7AgQI+H1Q2awiui6q3BG6Q++6n+lHSGPYEHHTgTz/4vGyDmWK69EwYn8waBwqUBxjA2NePKzbXLifkg6HhYrDh2r5LfAIt/Cila8qKvhLfNQwB/Q39IRiSh0Dg7LRAFfhodnbvWuLgjSCAKnTsTQxjG+U6mz315BU5zEQK7AoOQHggVoGBvrUOLeaYJCVbqQ47rge1DYcR5OZ71dmJwQmXoXHv58kG/GpxsNtDQk/9eS57ikJriS019b9rqzi2Ivc6v5m7t3LchpiNdrs8DmgpTAiCxBA4D5IfiVaA1PemmHCpS5UmJZrm3F+KBJgRiHZ+1NeCTQeQ00rod53KlEkIdabI5rJkkWkEN7RVB0HBAACAKFVhDO0dVn0eLtm+Zos+rJcbaoLeFtPluLs/iguOQwTWtfvcmCR8ljrBKGNRnOtkK6cEALF5pgsDzp4IFEnAdD3hFnYUDUuLq14c1oOFN0v20QbMHDTtEk5aj/1E5aTrdoryW/D5QMb+S/erNSK6U7EDJgsmHtAcRUaaooZNrLho4kpKl8d6twp5R3j4704wJsTEMP1pcDIoKs3LQ3XBq7+3TsPwQqJFIsAG8q17yrcYlhIotf8AEh1nd4QUOpc69Ce8rP8Ah00CQOwNg1Go141VSLJitwQUAIymt0u45BpEGf5fi5P8aVDRU92/gk/pHAPWNqdnyBalaDadnxQPGBQqw4dv6G/pCJsbVxpkFUweO0wIdLeQ2v8AiFcYbWQC8QmC53AZKoGFytxm3K3ycGpHBBXdDEFhcRU6DjoPiUrz8YuJLjco90imgDStA0XPHXtSJiGI1qG2G/U/JBunIoa01twGf7Jbi4gSbADnc/L2LdNTBAPGyGvhE3AQEJXF3g02jTdoiMPFSdSO2qX2SpOtEYw6QJpeu5BubNAuzB4GxTFg0RsR4BFwO9LUzhJBsQT7PYspKXjOcGtiPhmv54ZFeR2gd+5B1PD4LeROV8yBWy1iUIiOtYmta8QUpTPQaPNMhUno/kRdsmIWHYAafLhbDWnrL0qTS5T9Iy2wxrHPdELW0230L3U1dsgCvYg1iWAYa2qlvF4bWsOlHHtyTfNRdlhXP+kPWF1gS2mgyQBJ6Ybmq0CYFQSABzotE1DdSwoa5nPuVKFLPqa37boGF2NMGh+CrzGJCIQKg8Db2IRMMIbXTjY8kPMS6BiawV3HimbCZswgCP2KRZGbINMxuPw3JokJoObnWmY1CB3iwhGYHt3dvIoSZbNbMAnNlwBPkuseB0KMzssAa0z+yEFaRxB0OmtNCjjI7Yg2wK1sd7Tql6JAuieDClWnIoM5uEC4EZAe1JnS2DWMD/sH6nJ6ayjiCkvpb/Ob6g/U5AawJ1GQxvY39IRhpoUBws+bh+q39IR2uRQVojKOKtwnCHDc82t7P3WL4e04cVQ6SxjsiGNfKPg0d3igScfnC953aD71QR0vXO3BGp6GBU15lBJieH9Ge8jwCCvMMoNAN5t4qlFmWt1ry3KtPPc51SSeNVUceCC0+caMgSFbkcZLaADPihAZXIFbYcuRlXlRAyQ8WD8xQ80YwOZa59BnRJrYLqGzgeSvYBFcIrba8UHc5GGGwW0zIqsoEKtTw3qnhcfahCmllfgkgFB7GhbTbofHlmgXyV9r/JohuIxDTLkgWMblYZ2rctElxJhsMmtQewp2xOGaVoaLm3SUgRqNyI9oQbv47btUb6U+arGADpRDoVfKJyW+VjOrY0CC8yDs5XVuUmaOtmqsGablkd+nzCtthCo8fvNA1YLNbXA6jQ8Qn6z4QPDwFD8FyqVq0j2FdI6OzPWwiNd24/ug8KuyAueSqOzVyVbRqC054JrkfFJfTCJDMcX/AKBX/Jya4r6NJSH0nHnR6n/05Acwp3mofqN/SEeljVoS9hB83D9Rv6Qj8lkUF6WZ987Je6SRQHOJyFufAJpkm0Fe7mVz/pTGLohAyGXHeUCzicyXm9m6D48ShEWAcx35IzEhgG9yqU5FaDc9gzQCWy4GZJ5LzqmjILOYmz/S35qjEmXO1NPYgttdQ2pTuWbn+VmBTO6E9ac/irdK0PegPse2xBHEV3IjhMoDEtY0ql+A8EEbiKEIz0cmqRQezh2IOp4FLkNoa/fiixhClKKjgj6sBRhhqgGxGUuqc0wWRKbbYoJNR8gaoB2IQqjMV4lIGNYcesG0Ki/FP09lxSB0jedvcQM8kAiNJsIPlbG7ihxl3aGq3OjOGm1z53us4UwNqlKXQV2QqWOe5X5WMW8txy7Ny29UDd1CN/7qGVNai43ID+HuDwCMtRqE4dFXbLwNHW78vaufYfFLTa33knfo9HBLSN4qNxQMc5Co7ndbmtsFsnodxz/dYOOaCjiEW9NEl9JovnR6g/U5NM1Fuk3pIfOj1B+pyBlwr+XD9Rv6QjskbhL+GO83D9VvgEckHVIQH8oZpnsk9psFz/FmUr7T96LoMb+UTwAXNukMbacWg2rfiUCxPzeYbYDXU/IIE55qj0zKki3eqRkQM7+CAVU1Xv8ACOdcD2on1YG5aojgNQgHfwN7kCiJSeG1ZmTeldF5DiB2YNN9gmGRawNbRu0KVJrkUFHDsKaK1rT45Il0fw6kTLLcso820W2R2Izgrw1wqNPuyB3wuDRgCIw6b1VkIgLBRWmiu7uQYxWiiCzUpXJHjkqsU2yQLMeVoNVzjpex3W7Iyp3rrU/bQFc56VGEYgdQ1FrXQKU5IuazbH5UIYKJ4hQwWHygW0rs+NQUKmmQnkUGyQNMigFSri0gg/JGpeMHcHew8kPiQw02qW788vBegV0ogMwoO0TSx8Uf6NksiCuWRCX8Mj3DXdjvgfmm/D5fv8UDvMMq1p+8rIfM2afvVEpY7UFvq/p/ZCp8oA8YpS6SfzR6o/U5NsYpQ6SO86PVH6nIGDCnebZ6rfAI/huaWMId5tnqjwCZsHFSBxQMGJRNiAd9AO0rnEzAqau7t/7LoOLirANNon4BJmMUbUn74BABnKd2mgQiZmgNAVsno5JO7cqEUV4cEGiK4uyI5LS+C7WtFvAOnsXrZdxNSSPkgqAuqGgUH3eqYGucyBWmZUkJRjaE1JOeQARGFEaSRSw4IBMtUuFak6JrwaWdtBDpcF0QbNANRUVT1hUqM7VogM4fLkNA4K3DabryAwU3rNrRuQehtlWisVvZssTDFEASegGllznpVIkusOa6vFpQ3CUsdgipJbUFBy98UsJaeVd9VqjxgCRSpzR/GcKGYOR8UvxoVBRwNdDwQbYTw7I04Ld/DA5EA+KpbFFflJjQhBtgwC03snLAJitGnsPwS/CoRlUcETkYZbQ9xQdKkm+bHGvtCDYmLozhsTagB3D26oLiRvVAGmCk3pE7zo9X4uTfMuSN0jjARRU/0/FyBhwM+bZ6o8AnPBGXbzSfgDPNs9UeATxg7PyoL2KijBXIVJXOsZmTEJ3aDgugdKneZpvPsH2FzyNCqeH3kgXpiGarEQN/cEWmIQGX7lDI0QNrZB4SALeyy0Oi1t7B7KLU2ITYDuVyXgbAL3kA6IN8CIQ3Zppeq0OfcAmpzppRRkxtOLWitdVJDDi59zlZAdwOVpfen3C2VAtogmAyIDd9U3YdDABoguwWUCzaFkF4g9XhC9UQDJliWsVYQSQnSI2yAYlKVcSO5AnzsLabcZ5pVjQqOINLeC6DOSdW5JGx+Dsu2xpn2oKbpZp8oZ87FaHeSaUotkGYqKZVVthBFHUQYSccsN7hNeFgOAIuClYS9MsvBMGARerIrkfuqDoWBmkMtO/2GyG4pDpXgiuGN8k8lUxVn5kCtM5Fcy6UPrHPAU9pXTp8WK5b0hHnj96lB0rAoXmmeqPAJ1wZmX3olTBW+ah+q3wCcMJb4INfSBm01o4XSTPjZ04ck/Yv+XkFzfHIpc40y8UAmanNB3qhEbXj2rbFqbU8VvhS2znmdN3M70FOHBNgM+GQWExDrne9t1Kq7FiUCqx3WogyljfSnCyIyEduWZPihIo0XNyNFvw556xo4+KDomER3ADLkExS8Y2GiA4RLEjcOKYpKXpqgINXqiiCKKKIK8dxCETUfyr9/wAwjcSHVApyF5RQYgilxUJY6Q4XUEtAoRl+6P1NCFpimt0HJnw6OLTYgq7ChkcQjnSTDm7QdSxtVChCLe3I8UF6Ug61t7VfgQr1Hd8UGgRSCKffzR3D4m1zQPXReLtQzXS3YvcSbmsOjcOgdx8VZxEXKBTnmWK5b0nbSOeXxK6zNtsVy/pbD8//AMR4lB0fBB5qH6jfAJwwxvglDAP5UP1W/pCcsNHggpdJ4uy0Aa58khzrNqw7049KiS4Ackqxm0+80AosDMhffqqcxGsSTRMsHBXv8p1q5DXnwV2H0XYM21O8mqDnT3ucbAkcBXvUbCec2uPYV1BmBty2QFcgYG0XI5IOVS+ExopB2dniU34FgQhkE3PFNgw5o0WEWDawQbJRzRavYEZl3jRA4EGhqi0sgvqLwBeoIooog0xYwGaHR3g8t6tzpQAucCaBBtjWvmqUaIBWitthPOQVGaw2JmG+1AFxmIHMLT9lA4Drbx8dyNYhIxBWrCQdRdL0eG5h17kFl8ClwLeHFXcMBDgfsrXJvrZEZeBs39iB3wE1FRkbLfiQ8EL6MRvKppT2oviQ8ECzNNsVzrpRD89/x+Ll0mbGa550mHnv+Pxcgb+jETagwz/tHsATvhpsua9C5jzbWncKdwXRsLd5I5/BAPxiGXONrk0C0yWEhpqbu8OSMw4QJ2u5b4cBBUgyqtCAt7W0WSDU2CFHQ1tUQVYkFaXS6ILyiAcyW7lchwqLbRehBFFFEEUUUQV5qHUWVNsnwRRRBTbA2QvC8UuFbiGgQyaiglB4+G06LRHwdjxdoPMLNj7hEhFFLIFCZ6ONafJFOWXctYkHNG/jwTXHjjULRBc0m3cgGYPD2HV0R6fu3l8VrdKAXCzmD5B5eBQLk5kVzHplPBkcD/YD/wBnLpmIOoFw3pTPdZMPdpkOQJAQOfRia2Ws7PALq/R+KHNJ+7ri2BRPIb2eC6Z0QnqChyLvAVQN/wDVTct4VKFHBvvVxpQZKKKIIooogiiiiCKKKIIooogiiiiCKKKIMIzKiiExYdM0ZWmYhVHFAGmDSlMyrUpDIpdePlCSCr0KDbigHT0OxKCwYha74pjnINkHjSzgbAoDUlM9Y0g5rycs3/j8VUwuGW3Oq0dLMS6uHRv5jau7VAmdNsW2WGG03P5j8FxrEn1iFO3SCYzXPZ2L5ZQNeC4jstA2a9v7JzwXH9lo83q7+v8A2+qvVEUwyfSmw81/3+lFYfTD0XvPpXqiDaOmHofefSvfxh6H3n0qKIJ+MPQ+8+lT8Yeh959KiiCfjD0PvPpU/GHofefSoogn4w9D7z6VPxh6H3n0qKIJ+MPQ+8+lT8Yeh959KiiCfjD0PvPpU/GHofefSoogn4w9D7z6VPxh6H3n0qKIJ+MPQ+8+lT8Yeh959KiiDw9Lq/8A4+8+le/i/wBD7z6VFEHjul/ofefStb+l9v5PvPpUUQCo3TE1IEKnHbv+myC9I+ke2P5dL1/PXMeqoog5/jM/tVtTt/ZKEYVcTxUUQ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4822" name="Picture 6" descr="http://synapse.koreamed.org/ArticleImage/0003TRD/trd-67-140-g001-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1524000"/>
            <a:ext cx="4605651" cy="4800600"/>
          </a:xfrm>
          <a:prstGeom prst="rect">
            <a:avLst/>
          </a:prstGeom>
          <a:noFill/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Basics Chest Xray: Dr Sheetu Singh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7. </a:t>
            </a:r>
            <a:r>
              <a:rPr lang="en-US" b="1" dirty="0" err="1" smtClean="0"/>
              <a:t>Hilum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Pulmonary arteries and their main branches</a:t>
            </a:r>
          </a:p>
          <a:p>
            <a:r>
              <a:rPr lang="en-US" dirty="0" smtClean="0"/>
              <a:t>Upper lobe pulmonary veins</a:t>
            </a:r>
          </a:p>
          <a:p>
            <a:r>
              <a:rPr lang="en-US" dirty="0" smtClean="0"/>
              <a:t>Major bronchi</a:t>
            </a:r>
          </a:p>
          <a:p>
            <a:r>
              <a:rPr lang="en-US" dirty="0" smtClean="0"/>
              <a:t>Lymph nodes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Left </a:t>
            </a:r>
            <a:r>
              <a:rPr lang="en-US" dirty="0" err="1" smtClean="0"/>
              <a:t>hilum</a:t>
            </a:r>
            <a:r>
              <a:rPr lang="en-US" dirty="0" smtClean="0"/>
              <a:t> is higher than the right </a:t>
            </a:r>
            <a:r>
              <a:rPr lang="en-US" dirty="0" err="1" smtClean="0"/>
              <a:t>hilum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Basics Chest Xray: Dr Sheetu Singh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4274" name="Picture 2" descr="https://www.med-ed.virginia.edu/courses/rad/cxr/web%20images/mediastinal%20contents%20P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1219200"/>
            <a:ext cx="4648200" cy="512669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9435" y="152400"/>
            <a:ext cx="1250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7. </a:t>
            </a:r>
            <a:r>
              <a:rPr lang="en-US" sz="2400" b="1" dirty="0" err="1" smtClean="0"/>
              <a:t>Hilum</a:t>
            </a:r>
            <a:endParaRPr lang="en-US" sz="24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Basics Chest Xray: Dr Sheetu Singh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8. Heart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2770" name="AutoShape 2" descr="data:image/jpeg;base64,/9j/4AAQSkZJRgABAQAAAQABAAD/2wCEAAkGBxQSEhQUEhQUFBQVFRQUFBQUFBQUFBQUFBQWFhQUFBQYHCggGBolHBQUITEhJSkrLi4uFx8zODMsNygtLisBCgoKDg0OGhAQGiwkHBwsLCwsLCwsLCwsLCwsLCwsLCwsLCwsLCwsLCwsLCwsLCwsLCwsLCwsLCwsLCwsLCwsLP/AABEIAOYA2wMBIgACEQEDEQH/xAAbAAACAwEBAQAAAAAAAAAAAAAEBQIDBgEAB//EADcQAAIBAwMCBAMHAwMFAAAAAAABAgMEEQUhMUFREmFxgQaR8BMiMqGxwdEUUuEVQmIjM3Ki8f/EABgBAAMBAQAAAAAAAAAAAAAAAAABAgME/8QAHhEBAQEBAAMAAwEAAAAAAAAAAAECERIhMQNBURP/2gAMAwEAAhEDEQA/AMBTpRfD9meq6cnzEZUtMbWcEVSlHhmvHL5fwjqaYumwHX0yS6Z9DUuX90fdFkKClx8mLxh/6VhpUmuhxUzd1tMi195LPcXVtA/tfsK4VPyxlvAXU7ZsdvRpR5Xv2KfsmvwxfqLxV5fxG1tEunzGCcVssMXVYSXuQjBh1NnTaCROENxZSckxrbVPEVKizi/GwBdT3GsYgr5HUy+y+jN5GWNiuK+8EuG24HaClEErz8shd3UxshPWlN8Z9iavMW+NPlYKq1smCujILoUJNbPcSuAKlq0V/ZGgpWE5fiXug6Ghx67h4i7kZSFo5cJsOt9Hk/xbI1NCzUeFglV8K6ZHMpv5CSlp8V0y/MvdvFfifsgycXL8L8JUrF+o+J70G5/2xx5vdlT8f9zH9hY5e64Dv9Lh2HweUMI24Dc2i8THTmVTWS2RHO1S6FcaW41r0wOcBDoVVHny7BlKC68kKVDG4Ne3eE8CMVVA6kIvp+wBRrSXX5hdO5i+Q6fKDvLeOVygZ2sejG86UZLZgU7ZCsVKppWi/uXuEQs8PKKf6V9GG2cWnhhBaJhDKFlxTknsvyHVOKKJQ3HxMvC22pSb4GUqWx2hT3L62yCHfZNVtk3lgtW3j3wduKk5N8nIUn1Jq51XGhBdG/Vh1o8cJJehT9j5pEnWjFYT9wK0apFlG9jnGc/XcS1qzfXPkDfav0DomGprwytgWcclenXmy8W6D5Uc8D+ps4Et6TyM6VLuiq3p7hkQJfbwSCFBAsS5DC+USEkFSiVSiUkLUQP9mGuJTc7IRl13LbyFN1UST3x+rLL++w8Lnv8AwJKs3J9ybVzPUKt9jhfP+Cr/AFGXTC9kUVqLT3KvAvMjrXxhjQv5dJfoFrU3/uSfpsxVb00+Gy/7HHUJSsh9Z14y4e/Z/W4xow6met7eS4fy5GtrGWVl8FxlqGdClsVzotPYMo8HXEaQtGiyNzENpwBb54AFVWmlu9kKLvUEtor3Lr2jLu8eYor0vMi1rnK13jZTO8fkQjSXcoqpd2S05FzvO6RfQrp9fmL1T8y6lTYHxobeK26foOLSrjCZmLW4a/gfWNVS4+XYqVlqHKp9SyKJ0N4nYopCVOJekVRRchgUyqRayDKQhTiKNarP8K9x49kJL+H+RU4zNzT7gFaWOXj67B9/X5Ufn/Alrpt+ZnW2UalyuwNKqensV4JaLI1WXRvH1XuDQJYANDpd2njLH1t94xtm+xptKqSLzWW8n9KO2xNRO0FsW4LZK4RBrqknyHpAd68LYAymsVfC3EztauNNeg+RBIy06MT0sdZkPtCKR1RJWshMMo1I+nqAItgwKm0FnnjuHWicXlfXqKLWq1x8h9YNPde66oqIrTaTU8UfrZhEo7gelR8Po+RlVgWyVImcSOgBiPRjudiiynEtmrr7IQ6jPOy9x9qDxH8kJJ0sck1WWZuLR+gDVtTSXmOuwhurhdI+7/gixrLS+pbIq/p1ngtqVH5Ipk3zkTRNUY9idOjF9ATxPu/mSp1WnyIGtjaJvY0mmWhmdPuXF57mp0q6yXllvp1ShsTUTlvLIRGJbOqvCC3VLIxSKK6CiMnq9knF7Z5MbJYPoWp08pmEvLGSl3Rnpt+P+K4SWCNRrPKPVaWF5lX2Txklosii6FFdQRMupVWgA2nb9hlYwakuV9cAljVT52/QfW9NYHGer+jmykmk17oaOOwgtJuMl2NHBfdLjMI4nC2SKwMZBhFJA0Aqii2VVXsNhBqVXwevb92aO8eF7GSvYttiqsk9zWy8sArLIznQKpSwZ1pKTTtZPoVO2kNKlyl1KZXSfRsS+0PRsXLbhk7rTJQ53yTp3uJcMcUblS5/McgtsBabY5W4/srbwrBbZxWOA+gl2KkZW9E2kdguMTltT2CFAtFU+ErqQyF/ZkXTAulFza5yIrzS00a2rEUXb5FVSsndaUvD5oUTocI0l/Wkk/XshLd1PD2fXgzrbNoH+heMnI27XmWq5bRdSafUlfVVLYbWF9jZ8foCeFMthbY4/wAjTbGoto580+GP7X8KXbYzGhVP9r46GoocFxlVVRA7YTcALmOiDaUg+gKreYzt5FIqN/vsIr+CSyPrvoZTW7vOUuBU8/CW+vktlv8AoJq9dvllt1yDqm2ZVvmcVuodjPYt/pe7LVar1A+xXb4k/MeUKHhaT5KNKoR8S2NLTprbgqRnrSNCOEkMLWDbO0oZYxoUS4irqMNi2MSVOGxYojZoKJ6UC1I84gAVWmLrm0yO5wBqsBHLxmrqwUlhoyGs6fKD7rufS6kBVqdspJ5RNjTOuPmEm0RVVocatp/hbwtv0FjoY8zO+m8vRFvX8Kzz+w4s6qlwZ+PbAfp7cWmghajWW1LG65NDaTys90IbCqprK912HGn7ZX1uaRjUrqYrlU3Dr2YlqV0mxgy0+tlJjm1kZbSZmltGOFXtYniDS5ZjLhNvBsNQXifsZ++pqORUs/COtaY3YFUSTCru66CuvLJFbSddnWS5IQrvOxQ4llKLEszs93u33G9nJywlywDSLdt8Gr0uxSZUjLVHWFtjzGtKBXRpYDIQLY1KETqRNI7gZIpHmiaR1oAokgerEMcSmcQAGpAWXUHuO50wSvRyJUrL3dv4s5RnNQsHDePBvKtnkW3VjtwTY0lY2lTT55LXSa43CdQtfA84eOvkU29VPb5EL70XpN14ZLPD2f8AJs7Tr6GKVvvmPujW6PUzBd0sfwVEaV6jPGTJXFZuTNPqr2MtVW7Cnk50zoaaykZnT+DQ2L2KiKsuqmMma1atlNIY6zc7YXQQVauRU4TXOdwR5HNxaZ3/ACA508Ecayqbelv94IjLLwiic0R3eAPjWaMljPPoaCxl5CXR6eIpdEaG1ppGkYUzosKgCUgumUzWpHsHUeAOI6eOgEGQkWMrkAVshKJNo5gDC1KQHc0Rm0QlTEcrLX9kpLgx91bSpT/4t7P9j6dXtUxHqemqSaaJsaZ0TadJNDrS5eGTXSSz7ox9WtKlPHZmn0Gup4fX9BSnqftbqxmKq3Zp9VW/sZuot2FENNPew9oTxBv1M9pz2Q5uZYpYKRfZRd1PFnzF8VjnkJpS2ywC+r44Jq51dOsA15Z4KJVGyCqYEuTiEo4ZZQW6ycissLpUEmn7iOtZpEW4rbBobWmI9OqLCHtCoaxz6HUohMUCU2FU2NC5HDx4A8jpw6AcaIyRJsjkDQaOYLDmAClxPNFjRBoQVTiBXUMoNmwOtIDYT4nsMfe6or+E7nwyw+JPHozTalbqonFmZnb/AGM0u3HzM7G3fXGh1dfuZqryzSalPNNSMxUe7HShhp3+32Gl/vFLyFGkS3j9dBxc/sNN+sze1/DsKqtbxcndSr5nLtnYFUiLW0jymE0KeSNK3zuWcbAa6KS4I1LjGxTKr26EI7sC41Wh3GVu+DWWssmA0qo0zb6ZPxYZeax3DqkE0ymmgiKLZLTh48AdR5nkdA0WRZJkQJ5HThzIG6yqbJuRCYgHqsAuGGVUCVUBwC2ItepeLwtcpje9eBXUqKe3mTWsXxl4qLXb91/KMvUqbs0UJeFyj/xz8mjK3NRKcl2bRNPJr8Pz49B1q9Tww9VhGe+Hpbx9UOfiV/8Ab9GOfC1PbG30cMjawzuw+5oeJ/mCS227EtJRkKqRVKLqPbdnbC0lUfXBsNO0pQikl/I+dTbIzVDQpveT+QxtPhrq2zV0LIYUbQrxZ3dZ6x+Hox3eRxbW3g4GP2RONIriLpGin1C4FcYlkUNKw8eOAHUdbInWBuNkcnpEcgEjjPJnJMAjJkJM7JlE5CD0wSvwWymDV5gcKNQmIIVsTz04G+pvqZ67qYRFbQ4k8ty6eCRi79/9Sf8A5M1umVPHQk+qTTMjc7zl6sVp4ns0+GZ5lH1NJr0cxT7JGQ+Gq2Jr1TNvfQ8UV5rA58Lf1noRxDP1g5b6Q5tSktuwyt7bxSS6I0VrarA+J8uAtP09RSwhzRokqFANpUipEWo0qITGBKECxRGhWokvAWqJ3ABUonUibiRYB1kTpEA6eZzJ7IBGTIJE2dQBxROtHTgjVziDzQYUVEAA1Ig9WGQyq0DTEqEWoUmumUZPUpbn0Crh7GK162w9ls3sTWmb7EaE8W1R923/AOr/AIMnXf3n6mtpLwW0l5Y98f5MbWl95k340z9qej1cTXqfUNPlGdPDWdsprlNHyOzniR9P+F63ij7FYT+WfsTa2/3sj+3pAlrTQzpIuMLU4QL4QOU0XJDS8kSSOpEkgDmDuDpxjCLIMkyDYg4RbOtkGAdyeyRyeyASyeRHJ7IGmewcTJIQcYPUL5g9VgAddAjkF1JA04CXA9UTXtFTeO2/8DypAXVIYYqqE+tfco477/P/AOIwdWpuzZ/FlbaPo/2MNKW5GmuPiNN7r1PoXwTV6fXKPHgx9H5Pja2rGNJHjxs5aKgtiaPHgCaJHjwycONnjwBBsrkdPCCDZBs8eA0cnsnjwB7J3Jw8ATTO5OnhBxgty9jx4DgGUMliiePCNVWiKNReDx4KqMX8VVd16fX6GRcjx4y19dGPj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2" name="AutoShape 4" descr="data:image/jpeg;base64,/9j/4AAQSkZJRgABAQAAAQABAAD/2wCEAAkGBxQSEhQUEhQUFBQVFRQUFBQUFBQUFBQUFBQWFhQUFBQYHCggGBolHBQUITEhJSkrLi4uFx8zODMsNygtLisBCgoKDg0OGhAQGiwkHBwsLCwsLCwsLCwsLCwsLCwsLCwsLCwsLCwsLCwsLCwsLCwsLCwsLCwsLCwsLCwsLCwsLP/AABEIAOYA2wMBIgACEQEDEQH/xAAbAAACAwEBAQAAAAAAAAAAAAAEBQIDBgEAB//EADcQAAIBAwMCBAMHAwMFAAAAAAABAgMEEQUhMUFREmFxgQaR8BMiMqGxwdEUUuEVQmIjM3Ki8f/EABgBAAMBAQAAAAAAAAAAAAAAAAABAgME/8QAHhEBAQEBAAMAAwEAAAAAAAAAAAECERIhMQNBURP/2gAMAwEAAhEDEQA/AMBTpRfD9meq6cnzEZUtMbWcEVSlHhmvHL5fwjqaYumwHX0yS6Z9DUuX90fdFkKClx8mLxh/6VhpUmuhxUzd1tMi195LPcXVtA/tfsK4VPyxlvAXU7ZsdvRpR5Xv2KfsmvwxfqLxV5fxG1tEunzGCcVssMXVYSXuQjBh1NnTaCROENxZSckxrbVPEVKizi/GwBdT3GsYgr5HUy+y+jN5GWNiuK+8EuG24HaClEErz8shd3UxshPWlN8Z9iavMW+NPlYKq1smCujILoUJNbPcSuAKlq0V/ZGgpWE5fiXug6Ghx67h4i7kZSFo5cJsOt9Hk/xbI1NCzUeFglV8K6ZHMpv5CSlp8V0y/MvdvFfifsgycXL8L8JUrF+o+J70G5/2xx5vdlT8f9zH9hY5e64Dv9Lh2HweUMI24Dc2i8THTmVTWS2RHO1S6FcaW41r0wOcBDoVVHny7BlKC68kKVDG4Ne3eE8CMVVA6kIvp+wBRrSXX5hdO5i+Q6fKDvLeOVygZ2sejG86UZLZgU7ZCsVKppWi/uXuEQs8PKKf6V9GG2cWnhhBaJhDKFlxTknsvyHVOKKJQ3HxMvC22pSb4GUqWx2hT3L62yCHfZNVtk3lgtW3j3wduKk5N8nIUn1Jq51XGhBdG/Vh1o8cJJehT9j5pEnWjFYT9wK0apFlG9jnGc/XcS1qzfXPkDfav0DomGprwytgWcclenXmy8W6D5Uc8D+ps4Et6TyM6VLuiq3p7hkQJfbwSCFBAsS5DC+USEkFSiVSiUkLUQP9mGuJTc7IRl13LbyFN1UST3x+rLL++w8Lnv8AwJKs3J9ybVzPUKt9jhfP+Cr/AFGXTC9kUVqLT3KvAvMjrXxhjQv5dJfoFrU3/uSfpsxVb00+Gy/7HHUJSsh9Z14y4e/Z/W4xow6met7eS4fy5GtrGWVl8FxlqGdClsVzotPYMo8HXEaQtGiyNzENpwBb54AFVWmlu9kKLvUEtor3Lr2jLu8eYor0vMi1rnK13jZTO8fkQjSXcoqpd2S05FzvO6RfQrp9fmL1T8y6lTYHxobeK26foOLSrjCZmLW4a/gfWNVS4+XYqVlqHKp9SyKJ0N4nYopCVOJekVRRchgUyqRayDKQhTiKNarP8K9x49kJL+H+RU4zNzT7gFaWOXj67B9/X5Ufn/Alrpt+ZnW2UalyuwNKqensV4JaLI1WXRvH1XuDQJYANDpd2njLH1t94xtm+xptKqSLzWW8n9KO2xNRO0FsW4LZK4RBrqknyHpAd68LYAymsVfC3EztauNNeg+RBIy06MT0sdZkPtCKR1RJWshMMo1I+nqAItgwKm0FnnjuHWicXlfXqKLWq1x8h9YNPde66oqIrTaTU8UfrZhEo7gelR8Po+RlVgWyVImcSOgBiPRjudiiynEtmrr7IQ6jPOy9x9qDxH8kJJ0sck1WWZuLR+gDVtTSXmOuwhurhdI+7/gixrLS+pbIq/p1ngtqVH5Ipk3zkTRNUY9idOjF9ATxPu/mSp1WnyIGtjaJvY0mmWhmdPuXF57mp0q6yXllvp1ShsTUTlvLIRGJbOqvCC3VLIxSKK6CiMnq9knF7Z5MbJYPoWp08pmEvLGSl3Rnpt+P+K4SWCNRrPKPVaWF5lX2Txklosii6FFdQRMupVWgA2nb9hlYwakuV9cAljVT52/QfW9NYHGer+jmykmk17oaOOwgtJuMl2NHBfdLjMI4nC2SKwMZBhFJA0Aqii2VVXsNhBqVXwevb92aO8eF7GSvYttiqsk9zWy8sArLIznQKpSwZ1pKTTtZPoVO2kNKlyl1KZXSfRsS+0PRsXLbhk7rTJQ53yTp3uJcMcUblS5/McgtsBabY5W4/srbwrBbZxWOA+gl2KkZW9E2kdguMTltT2CFAtFU+ErqQyF/ZkXTAulFza5yIrzS00a2rEUXb5FVSsndaUvD5oUTocI0l/Wkk/XshLd1PD2fXgzrbNoH+heMnI27XmWq5bRdSafUlfVVLYbWF9jZ8foCeFMthbY4/wAjTbGoto580+GP7X8KXbYzGhVP9r46GoocFxlVVRA7YTcALmOiDaUg+gKreYzt5FIqN/vsIr+CSyPrvoZTW7vOUuBU8/CW+vktlv8AoJq9dvllt1yDqm2ZVvmcVuodjPYt/pe7LVar1A+xXb4k/MeUKHhaT5KNKoR8S2NLTprbgqRnrSNCOEkMLWDbO0oZYxoUS4irqMNi2MSVOGxYojZoKJ6UC1I84gAVWmLrm0yO5wBqsBHLxmrqwUlhoyGs6fKD7rufS6kBVqdspJ5RNjTOuPmEm0RVVocatp/hbwtv0FjoY8zO+m8vRFvX8Kzz+w4s6qlwZ+PbAfp7cWmghajWW1LG65NDaTys90IbCqprK912HGn7ZX1uaRjUrqYrlU3Dr2YlqV0mxgy0+tlJjm1kZbSZmltGOFXtYniDS5ZjLhNvBsNQXifsZ++pqORUs/COtaY3YFUSTCru66CuvLJFbSddnWS5IQrvOxQ4llKLEszs93u33G9nJywlywDSLdt8Gr0uxSZUjLVHWFtjzGtKBXRpYDIQLY1KETqRNI7gZIpHmiaR1oAokgerEMcSmcQAGpAWXUHuO50wSvRyJUrL3dv4s5RnNQsHDePBvKtnkW3VjtwTY0lY2lTT55LXSa43CdQtfA84eOvkU29VPb5EL70XpN14ZLPD2f8AJs7Tr6GKVvvmPujW6PUzBd0sfwVEaV6jPGTJXFZuTNPqr2MtVW7Cnk50zoaaykZnT+DQ2L2KiKsuqmMma1atlNIY6zc7YXQQVauRU4TXOdwR5HNxaZ3/ACA508Ecayqbelv94IjLLwiic0R3eAPjWaMljPPoaCxl5CXR6eIpdEaG1ppGkYUzosKgCUgumUzWpHsHUeAOI6eOgEGQkWMrkAVshKJNo5gDC1KQHc0Rm0QlTEcrLX9kpLgx91bSpT/4t7P9j6dXtUxHqemqSaaJsaZ0TadJNDrS5eGTXSSz7ox9WtKlPHZmn0Gup4fX9BSnqftbqxmKq3Zp9VW/sZuot2FENNPew9oTxBv1M9pz2Q5uZYpYKRfZRd1PFnzF8VjnkJpS2ywC+r44Jq51dOsA15Z4KJVGyCqYEuTiEo4ZZQW6ycissLpUEmn7iOtZpEW4rbBobWmI9OqLCHtCoaxz6HUohMUCU2FU2NC5HDx4A8jpw6AcaIyRJsjkDQaOYLDmAClxPNFjRBoQVTiBXUMoNmwOtIDYT4nsMfe6or+E7nwyw+JPHozTalbqonFmZnb/AGM0u3HzM7G3fXGh1dfuZqryzSalPNNSMxUe7HShhp3+32Gl/vFLyFGkS3j9dBxc/sNN+sze1/DsKqtbxcndSr5nLtnYFUiLW0jymE0KeSNK3zuWcbAa6KS4I1LjGxTKr26EI7sC41Wh3GVu+DWWssmA0qo0zb6ZPxYZeax3DqkE0ymmgiKLZLTh48AdR5nkdA0WRZJkQJ5HThzIG6yqbJuRCYgHqsAuGGVUCVUBwC2ItepeLwtcpje9eBXUqKe3mTWsXxl4qLXb91/KMvUqbs0UJeFyj/xz8mjK3NRKcl2bRNPJr8Pz49B1q9Tww9VhGe+Hpbx9UOfiV/8Ab9GOfC1PbG30cMjawzuw+5oeJ/mCS227EtJRkKqRVKLqPbdnbC0lUfXBsNO0pQikl/I+dTbIzVDQpveT+QxtPhrq2zV0LIYUbQrxZ3dZ6x+Hox3eRxbW3g4GP2RONIriLpGin1C4FcYlkUNKw8eOAHUdbInWBuNkcnpEcgEjjPJnJMAjJkJM7JlE5CD0wSvwWymDV5gcKNQmIIVsTz04G+pvqZ67qYRFbQ4k8ty6eCRi79/9Sf8A5M1umVPHQk+qTTMjc7zl6sVp4ns0+GZ5lH1NJr0cxT7JGQ+Gq2Jr1TNvfQ8UV5rA58Lf1noRxDP1g5b6Q5tSktuwyt7bxSS6I0VrarA+J8uAtP09RSwhzRokqFANpUipEWo0qITGBKECxRGhWokvAWqJ3ABUonUibiRYB1kTpEA6eZzJ7IBGTIJE2dQBxROtHTgjVziDzQYUVEAA1Ig9WGQyq0DTEqEWoUmumUZPUpbn0Crh7GK162w9ls3sTWmb7EaE8W1R923/AOr/AIMnXf3n6mtpLwW0l5Y98f5MbWl95k340z9qej1cTXqfUNPlGdPDWdsprlNHyOzniR9P+F63ij7FYT+WfsTa2/3sj+3pAlrTQzpIuMLU4QL4QOU0XJDS8kSSOpEkgDmDuDpxjCLIMkyDYg4RbOtkGAdyeyRyeyASyeRHJ7IGmewcTJIQcYPUL5g9VgAddAjkF1JA04CXA9UTXtFTeO2/8DypAXVIYYqqE+tfco477/P/AOIwdWpuzZ/FlbaPo/2MNKW5GmuPiNN7r1PoXwTV6fXKPHgx9H5Pja2rGNJHjxs5aKgtiaPHgCaJHjwycONnjwBBsrkdPCCDZBs8eA0cnsnjwB7J3Jw8ATTO5OnhBxgty9jx4DgGUMliiePCNVWiKNReDx4KqMX8VVd16fX6GRcjx4y19dGPj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4" name="AutoShape 6" descr="data:image/jpeg;base64,/9j/4AAQSkZJRgABAQAAAQABAAD/2wCEAAkGBxQSEhQUEhQUFBQVFRQUFBQUFBQUFBQUFBQWFhQUFBQYHCggGBolHBQUITEhJSkrLi4uFx8zODMsNygtLisBCgoKDg0OGhAQGiwkHBwsLCwsLCwsLCwsLCwsLCwsLCwsLCwsLCwsLCwsLCwsLCwsLCwsLCwsLCwsLCwsLCwsLP/AABEIAOYA2wMBIgACEQEDEQH/xAAbAAACAwEBAQAAAAAAAAAAAAAEBQIDBgEAB//EADcQAAIBAwMCBAMHAwMFAAAAAAABAgMEEQUhMUFREmFxgQaR8BMiMqGxwdEUUuEVQmIjM3Ki8f/EABgBAAMBAQAAAAAAAAAAAAAAAAABAgME/8QAHhEBAQEBAAMAAwEAAAAAAAAAAAECERIhMQNBURP/2gAMAwEAAhEDEQA/AMBTpRfD9meq6cnzEZUtMbWcEVSlHhmvHL5fwjqaYumwHX0yS6Z9DUuX90fdFkKClx8mLxh/6VhpUmuhxUzd1tMi195LPcXVtA/tfsK4VPyxlvAXU7ZsdvRpR5Xv2KfsmvwxfqLxV5fxG1tEunzGCcVssMXVYSXuQjBh1NnTaCROENxZSckxrbVPEVKizi/GwBdT3GsYgr5HUy+y+jN5GWNiuK+8EuG24HaClEErz8shd3UxshPWlN8Z9iavMW+NPlYKq1smCujILoUJNbPcSuAKlq0V/ZGgpWE5fiXug6Ghx67h4i7kZSFo5cJsOt9Hk/xbI1NCzUeFglV8K6ZHMpv5CSlp8V0y/MvdvFfifsgycXL8L8JUrF+o+J70G5/2xx5vdlT8f9zH9hY5e64Dv9Lh2HweUMI24Dc2i8THTmVTWS2RHO1S6FcaW41r0wOcBDoVVHny7BlKC68kKVDG4Ne3eE8CMVVA6kIvp+wBRrSXX5hdO5i+Q6fKDvLeOVygZ2sejG86UZLZgU7ZCsVKppWi/uXuEQs8PKKf6V9GG2cWnhhBaJhDKFlxTknsvyHVOKKJQ3HxMvC22pSb4GUqWx2hT3L62yCHfZNVtk3lgtW3j3wduKk5N8nIUn1Jq51XGhBdG/Vh1o8cJJehT9j5pEnWjFYT9wK0apFlG9jnGc/XcS1qzfXPkDfav0DomGprwytgWcclenXmy8W6D5Uc8D+ps4Et6TyM6VLuiq3p7hkQJfbwSCFBAsS5DC+USEkFSiVSiUkLUQP9mGuJTc7IRl13LbyFN1UST3x+rLL++w8Lnv8AwJKs3J9ybVzPUKt9jhfP+Cr/AFGXTC9kUVqLT3KvAvMjrXxhjQv5dJfoFrU3/uSfpsxVb00+Gy/7HHUJSsh9Z14y4e/Z/W4xow6met7eS4fy5GtrGWVl8FxlqGdClsVzotPYMo8HXEaQtGiyNzENpwBb54AFVWmlu9kKLvUEtor3Lr2jLu8eYor0vMi1rnK13jZTO8fkQjSXcoqpd2S05FzvO6RfQrp9fmL1T8y6lTYHxobeK26foOLSrjCZmLW4a/gfWNVS4+XYqVlqHKp9SyKJ0N4nYopCVOJekVRRchgUyqRayDKQhTiKNarP8K9x49kJL+H+RU4zNzT7gFaWOXj67B9/X5Ufn/Alrpt+ZnW2UalyuwNKqensV4JaLI1WXRvH1XuDQJYANDpd2njLH1t94xtm+xptKqSLzWW8n9KO2xNRO0FsW4LZK4RBrqknyHpAd68LYAymsVfC3EztauNNeg+RBIy06MT0sdZkPtCKR1RJWshMMo1I+nqAItgwKm0FnnjuHWicXlfXqKLWq1x8h9YNPde66oqIrTaTU8UfrZhEo7gelR8Po+RlVgWyVImcSOgBiPRjudiiynEtmrr7IQ6jPOy9x9qDxH8kJJ0sck1WWZuLR+gDVtTSXmOuwhurhdI+7/gixrLS+pbIq/p1ngtqVH5Ipk3zkTRNUY9idOjF9ATxPu/mSp1WnyIGtjaJvY0mmWhmdPuXF57mp0q6yXllvp1ShsTUTlvLIRGJbOqvCC3VLIxSKK6CiMnq9knF7Z5MbJYPoWp08pmEvLGSl3Rnpt+P+K4SWCNRrPKPVaWF5lX2Txklosii6FFdQRMupVWgA2nb9hlYwakuV9cAljVT52/QfW9NYHGer+jmykmk17oaOOwgtJuMl2NHBfdLjMI4nC2SKwMZBhFJA0Aqii2VVXsNhBqVXwevb92aO8eF7GSvYttiqsk9zWy8sArLIznQKpSwZ1pKTTtZPoVO2kNKlyl1KZXSfRsS+0PRsXLbhk7rTJQ53yTp3uJcMcUblS5/McgtsBabY5W4/srbwrBbZxWOA+gl2KkZW9E2kdguMTltT2CFAtFU+ErqQyF/ZkXTAulFza5yIrzS00a2rEUXb5FVSsndaUvD5oUTocI0l/Wkk/XshLd1PD2fXgzrbNoH+heMnI27XmWq5bRdSafUlfVVLYbWF9jZ8foCeFMthbY4/wAjTbGoto580+GP7X8KXbYzGhVP9r46GoocFxlVVRA7YTcALmOiDaUg+gKreYzt5FIqN/vsIr+CSyPrvoZTW7vOUuBU8/CW+vktlv8AoJq9dvllt1yDqm2ZVvmcVuodjPYt/pe7LVar1A+xXb4k/MeUKHhaT5KNKoR8S2NLTprbgqRnrSNCOEkMLWDbO0oZYxoUS4irqMNi2MSVOGxYojZoKJ6UC1I84gAVWmLrm0yO5wBqsBHLxmrqwUlhoyGs6fKD7rufS6kBVqdspJ5RNjTOuPmEm0RVVocatp/hbwtv0FjoY8zO+m8vRFvX8Kzz+w4s6qlwZ+PbAfp7cWmghajWW1LG65NDaTys90IbCqprK912HGn7ZX1uaRjUrqYrlU3Dr2YlqV0mxgy0+tlJjm1kZbSZmltGOFXtYniDS5ZjLhNvBsNQXifsZ++pqORUs/COtaY3YFUSTCru66CuvLJFbSddnWS5IQrvOxQ4llKLEszs93u33G9nJywlywDSLdt8Gr0uxSZUjLVHWFtjzGtKBXRpYDIQLY1KETqRNI7gZIpHmiaR1oAokgerEMcSmcQAGpAWXUHuO50wSvRyJUrL3dv4s5RnNQsHDePBvKtnkW3VjtwTY0lY2lTT55LXSa43CdQtfA84eOvkU29VPb5EL70XpN14ZLPD2f8AJs7Tr6GKVvvmPujW6PUzBd0sfwVEaV6jPGTJXFZuTNPqr2MtVW7Cnk50zoaaykZnT+DQ2L2KiKsuqmMma1atlNIY6zc7YXQQVauRU4TXOdwR5HNxaZ3/ACA508Ecayqbelv94IjLLwiic0R3eAPjWaMljPPoaCxl5CXR6eIpdEaG1ppGkYUzosKgCUgumUzWpHsHUeAOI6eOgEGQkWMrkAVshKJNo5gDC1KQHc0Rm0QlTEcrLX9kpLgx91bSpT/4t7P9j6dXtUxHqemqSaaJsaZ0TadJNDrS5eGTXSSz7ox9WtKlPHZmn0Gup4fX9BSnqftbqxmKq3Zp9VW/sZuot2FENNPew9oTxBv1M9pz2Q5uZYpYKRfZRd1PFnzF8VjnkJpS2ywC+r44Jq51dOsA15Z4KJVGyCqYEuTiEo4ZZQW6ycissLpUEmn7iOtZpEW4rbBobWmI9OqLCHtCoaxz6HUohMUCU2FU2NC5HDx4A8jpw6AcaIyRJsjkDQaOYLDmAClxPNFjRBoQVTiBXUMoNmwOtIDYT4nsMfe6or+E7nwyw+JPHozTalbqonFmZnb/AGM0u3HzM7G3fXGh1dfuZqryzSalPNNSMxUe7HShhp3+32Gl/vFLyFGkS3j9dBxc/sNN+sze1/DsKqtbxcndSr5nLtnYFUiLW0jymE0KeSNK3zuWcbAa6KS4I1LjGxTKr26EI7sC41Wh3GVu+DWWssmA0qo0zb6ZPxYZeax3DqkE0ymmgiKLZLTh48AdR5nkdA0WRZJkQJ5HThzIG6yqbJuRCYgHqsAuGGVUCVUBwC2ItepeLwtcpje9eBXUqKe3mTWsXxl4qLXb91/KMvUqbs0UJeFyj/xz8mjK3NRKcl2bRNPJr8Pz49B1q9Tww9VhGe+Hpbx9UOfiV/8Ab9GOfC1PbG30cMjawzuw+5oeJ/mCS227EtJRkKqRVKLqPbdnbC0lUfXBsNO0pQikl/I+dTbIzVDQpveT+QxtPhrq2zV0LIYUbQrxZ3dZ6x+Hox3eRxbW3g4GP2RONIriLpGin1C4FcYlkUNKw8eOAHUdbInWBuNkcnpEcgEjjPJnJMAjJkJM7JlE5CD0wSvwWymDV5gcKNQmIIVsTz04G+pvqZ67qYRFbQ4k8ty6eCRi79/9Sf8A5M1umVPHQk+qTTMjc7zl6sVp4ns0+GZ5lH1NJr0cxT7JGQ+Gq2Jr1TNvfQ8UV5rA58Lf1noRxDP1g5b6Q5tSktuwyt7bxSS6I0VrarA+J8uAtP09RSwhzRokqFANpUipEWo0qITGBKECxRGhWokvAWqJ3ABUonUibiRYB1kTpEA6eZzJ7IBGTIJE2dQBxROtHTgjVziDzQYUVEAA1Ig9WGQyq0DTEqEWoUmumUZPUpbn0Crh7GK162w9ls3sTWmb7EaE8W1R923/AOr/AIMnXf3n6mtpLwW0l5Y98f5MbWl95k340z9qej1cTXqfUNPlGdPDWdsprlNHyOzniR9P+F63ij7FYT+WfsTa2/3sj+3pAlrTQzpIuMLU4QL4QOU0XJDS8kSSOpEkgDmDuDpxjCLIMkyDYg4RbOtkGAdyeyRyeyASyeRHJ7IGmewcTJIQcYPUL5g9VgAddAjkF1JA04CXA9UTXtFTeO2/8DypAXVIYYqqE+tfco477/P/AOIwdWpuzZ/FlbaPo/2MNKW5GmuPiNN7r1PoXwTV6fXKPHgx9H5Pja2rGNJHjxs5aKgtiaPHgCaJHjwycONnjwBBsrkdPCCDZBs8eA0cnsnjwB7J3Jw8ATTO5OnhBxgty9jx4DgGUMliiePCNVWiKNReDx4KqMX8VVd16fX6GRcjx4y19dGPj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6" name="AutoShape 8" descr="data:image/jpeg;base64,/9j/4AAQSkZJRgABAQAAAQABAAD/2wCEAAkGBxQSEhQUEhQUFBQVFRQUFBQUFBQUFBQUFBQWFhQUFBQYHCggGBolHBQUITEhJSkrLi4uFx8zODMsNygtLisBCgoKDg0OGhAQGiwkHBwsLCwsLCwsLCwsLCwsLCwsLCwsLCwsLCwsLCwsLCwsLCwsLCwsLCwsLCwsLCwsLCwsLP/AABEIAOYA2wMBIgACEQEDEQH/xAAbAAACAwEBAQAAAAAAAAAAAAAEBQIDBgEAB//EADcQAAIBAwMCBAMHAwMFAAAAAAABAgMEEQUhMUFREmFxgQaR8BMiMqGxwdEUUuEVQmIjM3Ki8f/EABgBAAMBAQAAAAAAAAAAAAAAAAABAgME/8QAHhEBAQEBAAMAAwEAAAAAAAAAAAECERIhMQNBURP/2gAMAwEAAhEDEQA/AMBTpRfD9meq6cnzEZUtMbWcEVSlHhmvHL5fwjqaYumwHX0yS6Z9DUuX90fdFkKClx8mLxh/6VhpUmuhxUzd1tMi195LPcXVtA/tfsK4VPyxlvAXU7ZsdvRpR5Xv2KfsmvwxfqLxV5fxG1tEunzGCcVssMXVYSXuQjBh1NnTaCROENxZSckxrbVPEVKizi/GwBdT3GsYgr5HUy+y+jN5GWNiuK+8EuG24HaClEErz8shd3UxshPWlN8Z9iavMW+NPlYKq1smCujILoUJNbPcSuAKlq0V/ZGgpWE5fiXug6Ghx67h4i7kZSFo5cJsOt9Hk/xbI1NCzUeFglV8K6ZHMpv5CSlp8V0y/MvdvFfifsgycXL8L8JUrF+o+J70G5/2xx5vdlT8f9zH9hY5e64Dv9Lh2HweUMI24Dc2i8THTmVTWS2RHO1S6FcaW41r0wOcBDoVVHny7BlKC68kKVDG4Ne3eE8CMVVA6kIvp+wBRrSXX5hdO5i+Q6fKDvLeOVygZ2sejG86UZLZgU7ZCsVKppWi/uXuEQs8PKKf6V9GG2cWnhhBaJhDKFlxTknsvyHVOKKJQ3HxMvC22pSb4GUqWx2hT3L62yCHfZNVtk3lgtW3j3wduKk5N8nIUn1Jq51XGhBdG/Vh1o8cJJehT9j5pEnWjFYT9wK0apFlG9jnGc/XcS1qzfXPkDfav0DomGprwytgWcclenXmy8W6D5Uc8D+ps4Et6TyM6VLuiq3p7hkQJfbwSCFBAsS5DC+USEkFSiVSiUkLUQP9mGuJTc7IRl13LbyFN1UST3x+rLL++w8Lnv8AwJKs3J9ybVzPUKt9jhfP+Cr/AFGXTC9kUVqLT3KvAvMjrXxhjQv5dJfoFrU3/uSfpsxVb00+Gy/7HHUJSsh9Z14y4e/Z/W4xow6met7eS4fy5GtrGWVl8FxlqGdClsVzotPYMo8HXEaQtGiyNzENpwBb54AFVWmlu9kKLvUEtor3Lr2jLu8eYor0vMi1rnK13jZTO8fkQjSXcoqpd2S05FzvO6RfQrp9fmL1T8y6lTYHxobeK26foOLSrjCZmLW4a/gfWNVS4+XYqVlqHKp9SyKJ0N4nYopCVOJekVRRchgUyqRayDKQhTiKNarP8K9x49kJL+H+RU4zNzT7gFaWOXj67B9/X5Ufn/Alrpt+ZnW2UalyuwNKqensV4JaLI1WXRvH1XuDQJYANDpd2njLH1t94xtm+xptKqSLzWW8n9KO2xNRO0FsW4LZK4RBrqknyHpAd68LYAymsVfC3EztauNNeg+RBIy06MT0sdZkPtCKR1RJWshMMo1I+nqAItgwKm0FnnjuHWicXlfXqKLWq1x8h9YNPde66oqIrTaTU8UfrZhEo7gelR8Po+RlVgWyVImcSOgBiPRjudiiynEtmrr7IQ6jPOy9x9qDxH8kJJ0sck1WWZuLR+gDVtTSXmOuwhurhdI+7/gixrLS+pbIq/p1ngtqVH5Ipk3zkTRNUY9idOjF9ATxPu/mSp1WnyIGtjaJvY0mmWhmdPuXF57mp0q6yXllvp1ShsTUTlvLIRGJbOqvCC3VLIxSKK6CiMnq9knF7Z5MbJYPoWp08pmEvLGSl3Rnpt+P+K4SWCNRrPKPVaWF5lX2Txklosii6FFdQRMupVWgA2nb9hlYwakuV9cAljVT52/QfW9NYHGer+jmykmk17oaOOwgtJuMl2NHBfdLjMI4nC2SKwMZBhFJA0Aqii2VVXsNhBqVXwevb92aO8eF7GSvYttiqsk9zWy8sArLIznQKpSwZ1pKTTtZPoVO2kNKlyl1KZXSfRsS+0PRsXLbhk7rTJQ53yTp3uJcMcUblS5/McgtsBabY5W4/srbwrBbZxWOA+gl2KkZW9E2kdguMTltT2CFAtFU+ErqQyF/ZkXTAulFza5yIrzS00a2rEUXb5FVSsndaUvD5oUTocI0l/Wkk/XshLd1PD2fXgzrbNoH+heMnI27XmWq5bRdSafUlfVVLYbWF9jZ8foCeFMthbY4/wAjTbGoto580+GP7X8KXbYzGhVP9r46GoocFxlVVRA7YTcALmOiDaUg+gKreYzt5FIqN/vsIr+CSyPrvoZTW7vOUuBU8/CW+vktlv8AoJq9dvllt1yDqm2ZVvmcVuodjPYt/pe7LVar1A+xXb4k/MeUKHhaT5KNKoR8S2NLTprbgqRnrSNCOEkMLWDbO0oZYxoUS4irqMNi2MSVOGxYojZoKJ6UC1I84gAVWmLrm0yO5wBqsBHLxmrqwUlhoyGs6fKD7rufS6kBVqdspJ5RNjTOuPmEm0RVVocatp/hbwtv0FjoY8zO+m8vRFvX8Kzz+w4s6qlwZ+PbAfp7cWmghajWW1LG65NDaTys90IbCqprK912HGn7ZX1uaRjUrqYrlU3Dr2YlqV0mxgy0+tlJjm1kZbSZmltGOFXtYniDS5ZjLhNvBsNQXifsZ++pqORUs/COtaY3YFUSTCru66CuvLJFbSddnWS5IQrvOxQ4llKLEszs93u33G9nJywlywDSLdt8Gr0uxSZUjLVHWFtjzGtKBXRpYDIQLY1KETqRNI7gZIpHmiaR1oAokgerEMcSmcQAGpAWXUHuO50wSvRyJUrL3dv4s5RnNQsHDePBvKtnkW3VjtwTY0lY2lTT55LXSa43CdQtfA84eOvkU29VPb5EL70XpN14ZLPD2f8AJs7Tr6GKVvvmPujW6PUzBd0sfwVEaV6jPGTJXFZuTNPqr2MtVW7Cnk50zoaaykZnT+DQ2L2KiKsuqmMma1atlNIY6zc7YXQQVauRU4TXOdwR5HNxaZ3/ACA508Ecayqbelv94IjLLwiic0R3eAPjWaMljPPoaCxl5CXR6eIpdEaG1ppGkYUzosKgCUgumUzWpHsHUeAOI6eOgEGQkWMrkAVshKJNo5gDC1KQHc0Rm0QlTEcrLX9kpLgx91bSpT/4t7P9j6dXtUxHqemqSaaJsaZ0TadJNDrS5eGTXSSz7ox9WtKlPHZmn0Gup4fX9BSnqftbqxmKq3Zp9VW/sZuot2FENNPew9oTxBv1M9pz2Q5uZYpYKRfZRd1PFnzF8VjnkJpS2ywC+r44Jq51dOsA15Z4KJVGyCqYEuTiEo4ZZQW6ycissLpUEmn7iOtZpEW4rbBobWmI9OqLCHtCoaxz6HUohMUCU2FU2NC5HDx4A8jpw6AcaIyRJsjkDQaOYLDmAClxPNFjRBoQVTiBXUMoNmwOtIDYT4nsMfe6or+E7nwyw+JPHozTalbqonFmZnb/AGM0u3HzM7G3fXGh1dfuZqryzSalPNNSMxUe7HShhp3+32Gl/vFLyFGkS3j9dBxc/sNN+sze1/DsKqtbxcndSr5nLtnYFUiLW0jymE0KeSNK3zuWcbAa6KS4I1LjGxTKr26EI7sC41Wh3GVu+DWWssmA0qo0zb6ZPxYZeax3DqkE0ymmgiKLZLTh48AdR5nkdA0WRZJkQJ5HThzIG6yqbJuRCYgHqsAuGGVUCVUBwC2ItepeLwtcpje9eBXUqKe3mTWsXxl4qLXb91/KMvUqbs0UJeFyj/xz8mjK3NRKcl2bRNPJr8Pz49B1q9Tww9VhGe+Hpbx9UOfiV/8Ab9GOfC1PbG30cMjawzuw+5oeJ/mCS227EtJRkKqRVKLqPbdnbC0lUfXBsNO0pQikl/I+dTbIzVDQpveT+QxtPhrq2zV0LIYUbQrxZ3dZ6x+Hox3eRxbW3g4GP2RONIriLpGin1C4FcYlkUNKw8eOAHUdbInWBuNkcnpEcgEjjPJnJMAjJkJM7JlE5CD0wSvwWymDV5gcKNQmIIVsTz04G+pvqZ67qYRFbQ4k8ty6eCRi79/9Sf8A5M1umVPHQk+qTTMjc7zl6sVp4ns0+GZ5lH1NJr0cxT7JGQ+Gq2Jr1TNvfQ8UV5rA58Lf1noRxDP1g5b6Q5tSktuwyt7bxSS6I0VrarA+J8uAtP09RSwhzRokqFANpUipEWo0qITGBKECxRGhWokvAWqJ3ABUonUibiRYB1kTpEA6eZzJ7IBGTIJE2dQBxROtHTgjVziDzQYUVEAA1Ig9WGQyq0DTEqEWoUmumUZPUpbn0Crh7GK162w9ls3sTWmb7EaE8W1R923/AOr/AIMnXf3n6mtpLwW0l5Y98f5MbWl95k340z9qej1cTXqfUNPlGdPDWdsprlNHyOzniR9P+F63ij7FYT+WfsTa2/3sj+3pAlrTQzpIuMLU4QL4QOU0XJDS8kSSOpEkgDmDuDpxjCLIMkyDYg4RbOtkGAdyeyRyeyASyeRHJ7IGmewcTJIQcYPUL5g9VgAddAjkF1JA04CXA9UTXtFTeO2/8DypAXVIYYqqE+tfco477/P/AOIwdWpuzZ/FlbaPo/2MNKW5GmuPiNN7r1PoXwTV6fXKPHgx9H5Pja2rGNJHjxs5aKgtiaPHgCaJHjwycONnjwBBsrkdPCCDZBs8eA0cnsnjwB7J3Jw8ATTO5OnhBxgty9jx4DgGUMliiePCNVWiKNReDx4KqMX8VVd16fX6GRcjx4y19dGPj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8" name="AutoShape 10" descr="data:image/jpeg;base64,/9j/4AAQSkZJRgABAQAAAQABAAD/2wCEAAkGBxQSEhQUEhQUFBQVFRQUFBQUFBQUFBQUFBQWFhQUFBQYHCggGBolHBQUITEhJSkrLi4uFx8zODMsNygtLisBCgoKDg0OGhAQGiwkHBwsLCwsLCwsLCwsLCwsLCwsLCwsLCwsLCwsLCwsLCwsLCwsLCwsLCwsLCwsLCwsLCwsLP/AABEIAOYA2wMBIgACEQEDEQH/xAAbAAACAwEBAQAAAAAAAAAAAAAEBQIDBgEAB//EADcQAAIBAwMCBAMHAwMFAAAAAAABAgMEEQUhMUFREmFxgQaR8BMiMqGxwdEUUuEVQmIjM3Ki8f/EABgBAAMBAQAAAAAAAAAAAAAAAAABAgME/8QAHhEBAQEBAAMAAwEAAAAAAAAAAAECERIhMQNBURP/2gAMAwEAAhEDEQA/AMBTpRfD9meq6cnzEZUtMbWcEVSlHhmvHL5fwjqaYumwHX0yS6Z9DUuX90fdFkKClx8mLxh/6VhpUmuhxUzd1tMi195LPcXVtA/tfsK4VPyxlvAXU7ZsdvRpR5Xv2KfsmvwxfqLxV5fxG1tEunzGCcVssMXVYSXuQjBh1NnTaCROENxZSckxrbVPEVKizi/GwBdT3GsYgr5HUy+y+jN5GWNiuK+8EuG24HaClEErz8shd3UxshPWlN8Z9iavMW+NPlYKq1smCujILoUJNbPcSuAKlq0V/ZGgpWE5fiXug6Ghx67h4i7kZSFo5cJsOt9Hk/xbI1NCzUeFglV8K6ZHMpv5CSlp8V0y/MvdvFfifsgycXL8L8JUrF+o+J70G5/2xx5vdlT8f9zH9hY5e64Dv9Lh2HweUMI24Dc2i8THTmVTWS2RHO1S6FcaW41r0wOcBDoVVHny7BlKC68kKVDG4Ne3eE8CMVVA6kIvp+wBRrSXX5hdO5i+Q6fKDvLeOVygZ2sejG86UZLZgU7ZCsVKppWi/uXuEQs8PKKf6V9GG2cWnhhBaJhDKFlxTknsvyHVOKKJQ3HxMvC22pSb4GUqWx2hT3L62yCHfZNVtk3lgtW3j3wduKk5N8nIUn1Jq51XGhBdG/Vh1o8cJJehT9j5pEnWjFYT9wK0apFlG9jnGc/XcS1qzfXPkDfav0DomGprwytgWcclenXmy8W6D5Uc8D+ps4Et6TyM6VLuiq3p7hkQJfbwSCFBAsS5DC+USEkFSiVSiUkLUQP9mGuJTc7IRl13LbyFN1UST3x+rLL++w8Lnv8AwJKs3J9ybVzPUKt9jhfP+Cr/AFGXTC9kUVqLT3KvAvMjrXxhjQv5dJfoFrU3/uSfpsxVb00+Gy/7HHUJSsh9Z14y4e/Z/W4xow6met7eS4fy5GtrGWVl8FxlqGdClsVzotPYMo8HXEaQtGiyNzENpwBb54AFVWmlu9kKLvUEtor3Lr2jLu8eYor0vMi1rnK13jZTO8fkQjSXcoqpd2S05FzvO6RfQrp9fmL1T8y6lTYHxobeK26foOLSrjCZmLW4a/gfWNVS4+XYqVlqHKp9SyKJ0N4nYopCVOJekVRRchgUyqRayDKQhTiKNarP8K9x49kJL+H+RU4zNzT7gFaWOXj67B9/X5Ufn/Alrpt+ZnW2UalyuwNKqensV4JaLI1WXRvH1XuDQJYANDpd2njLH1t94xtm+xptKqSLzWW8n9KO2xNRO0FsW4LZK4RBrqknyHpAd68LYAymsVfC3EztauNNeg+RBIy06MT0sdZkPtCKR1RJWshMMo1I+nqAItgwKm0FnnjuHWicXlfXqKLWq1x8h9YNPde66oqIrTaTU8UfrZhEo7gelR8Po+RlVgWyVImcSOgBiPRjudiiynEtmrr7IQ6jPOy9x9qDxH8kJJ0sck1WWZuLR+gDVtTSXmOuwhurhdI+7/gixrLS+pbIq/p1ngtqVH5Ipk3zkTRNUY9idOjF9ATxPu/mSp1WnyIGtjaJvY0mmWhmdPuXF57mp0q6yXllvp1ShsTUTlvLIRGJbOqvCC3VLIxSKK6CiMnq9knF7Z5MbJYPoWp08pmEvLGSl3Rnpt+P+K4SWCNRrPKPVaWF5lX2Txklosii6FFdQRMupVWgA2nb9hlYwakuV9cAljVT52/QfW9NYHGer+jmykmk17oaOOwgtJuMl2NHBfdLjMI4nC2SKwMZBhFJA0Aqii2VVXsNhBqVXwevb92aO8eF7GSvYttiqsk9zWy8sArLIznQKpSwZ1pKTTtZPoVO2kNKlyl1KZXSfRsS+0PRsXLbhk7rTJQ53yTp3uJcMcUblS5/McgtsBabY5W4/srbwrBbZxWOA+gl2KkZW9E2kdguMTltT2CFAtFU+ErqQyF/ZkXTAulFza5yIrzS00a2rEUXb5FVSsndaUvD5oUTocI0l/Wkk/XshLd1PD2fXgzrbNoH+heMnI27XmWq5bRdSafUlfVVLYbWF9jZ8foCeFMthbY4/wAjTbGoto580+GP7X8KXbYzGhVP9r46GoocFxlVVRA7YTcALmOiDaUg+gKreYzt5FIqN/vsIr+CSyPrvoZTW7vOUuBU8/CW+vktlv8AoJq9dvllt1yDqm2ZVvmcVuodjPYt/pe7LVar1A+xXb4k/MeUKHhaT5KNKoR8S2NLTprbgqRnrSNCOEkMLWDbO0oZYxoUS4irqMNi2MSVOGxYojZoKJ6UC1I84gAVWmLrm0yO5wBqsBHLxmrqwUlhoyGs6fKD7rufS6kBVqdspJ5RNjTOuPmEm0RVVocatp/hbwtv0FjoY8zO+m8vRFvX8Kzz+w4s6qlwZ+PbAfp7cWmghajWW1LG65NDaTys90IbCqprK912HGn7ZX1uaRjUrqYrlU3Dr2YlqV0mxgy0+tlJjm1kZbSZmltGOFXtYniDS5ZjLhNvBsNQXifsZ++pqORUs/COtaY3YFUSTCru66CuvLJFbSddnWS5IQrvOxQ4llKLEszs93u33G9nJywlywDSLdt8Gr0uxSZUjLVHWFtjzGtKBXRpYDIQLY1KETqRNI7gZIpHmiaR1oAokgerEMcSmcQAGpAWXUHuO50wSvRyJUrL3dv4s5RnNQsHDePBvKtnkW3VjtwTY0lY2lTT55LXSa43CdQtfA84eOvkU29VPb5EL70XpN14ZLPD2f8AJs7Tr6GKVvvmPujW6PUzBd0sfwVEaV6jPGTJXFZuTNPqr2MtVW7Cnk50zoaaykZnT+DQ2L2KiKsuqmMma1atlNIY6zc7YXQQVauRU4TXOdwR5HNxaZ3/ACA508Ecayqbelv94IjLLwiic0R3eAPjWaMljPPoaCxl5CXR6eIpdEaG1ppGkYUzosKgCUgumUzWpHsHUeAOI6eOgEGQkWMrkAVshKJNo5gDC1KQHc0Rm0QlTEcrLX9kpLgx91bSpT/4t7P9j6dXtUxHqemqSaaJsaZ0TadJNDrS5eGTXSSz7ox9WtKlPHZmn0Gup4fX9BSnqftbqxmKq3Zp9VW/sZuot2FENNPew9oTxBv1M9pz2Q5uZYpYKRfZRd1PFnzF8VjnkJpS2ywC+r44Jq51dOsA15Z4KJVGyCqYEuTiEo4ZZQW6ycissLpUEmn7iOtZpEW4rbBobWmI9OqLCHtCoaxz6HUohMUCU2FU2NC5HDx4A8jpw6AcaIyRJsjkDQaOYLDmAClxPNFjRBoQVTiBXUMoNmwOtIDYT4nsMfe6or+E7nwyw+JPHozTalbqonFmZnb/AGM0u3HzM7G3fXGh1dfuZqryzSalPNNSMxUe7HShhp3+32Gl/vFLyFGkS3j9dBxc/sNN+sze1/DsKqtbxcndSr5nLtnYFUiLW0jymE0KeSNK3zuWcbAa6KS4I1LjGxTKr26EI7sC41Wh3GVu+DWWssmA0qo0zb6ZPxYZeax3DqkE0ymmgiKLZLTh48AdR5nkdA0WRZJkQJ5HThzIG6yqbJuRCYgHqsAuGGVUCVUBwC2ItepeLwtcpje9eBXUqKe3mTWsXxl4qLXb91/KMvUqbs0UJeFyj/xz8mjK3NRKcl2bRNPJr8Pz49B1q9Tww9VhGe+Hpbx9UOfiV/8Ab9GOfC1PbG30cMjawzuw+5oeJ/mCS227EtJRkKqRVKLqPbdnbC0lUfXBsNO0pQikl/I+dTbIzVDQpveT+QxtPhrq2zV0LIYUbQrxZ3dZ6x+Hox3eRxbW3g4GP2RONIriLpGin1C4FcYlkUNKw8eOAHUdbInWBuNkcnpEcgEjjPJnJMAjJkJM7JlE5CD0wSvwWymDV5gcKNQmIIVsTz04G+pvqZ67qYRFbQ4k8ty6eCRi79/9Sf8A5M1umVPHQk+qTTMjc7zl6sVp4ns0+GZ5lH1NJr0cxT7JGQ+Gq2Jr1TNvfQ8UV5rA58Lf1noRxDP1g5b6Q5tSktuwyt7bxSS6I0VrarA+J8uAtP09RSwhzRokqFANpUipEWo0qITGBKECxRGhWokvAWqJ3ABUonUibiRYB1kTpEA6eZzJ7IBGTIJE2dQBxROtHTgjVziDzQYUVEAA1Ig9WGQyq0DTEqEWoUmumUZPUpbn0Crh7GK162w9ls3sTWmb7EaE8W1R923/AOr/AIMnXf3n6mtpLwW0l5Y98f5MbWl95k340z9qej1cTXqfUNPlGdPDWdsprlNHyOzniR9P+F63ij7FYT+WfsTa2/3sj+3pAlrTQzpIuMLU4QL4QOU0XJDS8kSSOpEkgDmDuDpxjCLIMkyDYg4RbOtkGAdyeyRyeyASyeRHJ7IGmewcTJIQcYPUL5g9VgAddAjkF1JA04CXA9UTXtFTeO2/8DypAXVIYYqqE+tfco477/P/AOIwdWpuzZ/FlbaPo/2MNKW5GmuPiNN7r1PoXwTV6fXKPHgx9H5Pja2rGNJHjxs5aKgtiaPHgCaJHjwycONnjwBBsrkdPCCDZBs8eA0cnsnjwB7J3Jw8ATTO5OnhBxgty9jx4DgGUMliiePCNVWiKNReDx4KqMX8VVd16fX6GRcjx4y19dGPj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80" name="AutoShape 12" descr="data:image/jpeg;base64,/9j/4AAQSkZJRgABAQAAAQABAAD/2wCEAAkGBxQSEhQUEhQUFBQVFRQUFBQUFBQUFBQUFBQWFhQUFBQYHCggGBolHBQUITEhJSkrLi4uFx8zODMsNygtLisBCgoKDg0OGhAQGiwkHBwsLCwsLCwsLCwsLCwsLCwsLCwsLCwsLCwsLCwsLCwsLCwsLCwsLCwsLCwsLCwsLCwsLP/AABEIAOYA2wMBIgACEQEDEQH/xAAbAAACAwEBAQAAAAAAAAAAAAAEBQIDBgEAB//EADcQAAIBAwMCBAMHAwMFAAAAAAABAgMEEQUhMUFREmFxgQaR8BMiMqGxwdEUUuEVQmIjM3Ki8f/EABgBAAMBAQAAAAAAAAAAAAAAAAABAgME/8QAHhEBAQEBAAMAAwEAAAAAAAAAAAECERIhMQNBURP/2gAMAwEAAhEDEQA/AMBTpRfD9meq6cnzEZUtMbWcEVSlHhmvHL5fwjqaYumwHX0yS6Z9DUuX90fdFkKClx8mLxh/6VhpUmuhxUzd1tMi195LPcXVtA/tfsK4VPyxlvAXU7ZsdvRpR5Xv2KfsmvwxfqLxV5fxG1tEunzGCcVssMXVYSXuQjBh1NnTaCROENxZSckxrbVPEVKizi/GwBdT3GsYgr5HUy+y+jN5GWNiuK+8EuG24HaClEErz8shd3UxshPWlN8Z9iavMW+NPlYKq1smCujILoUJNbPcSuAKlq0V/ZGgpWE5fiXug6Ghx67h4i7kZSFo5cJsOt9Hk/xbI1NCzUeFglV8K6ZHMpv5CSlp8V0y/MvdvFfifsgycXL8L8JUrF+o+J70G5/2xx5vdlT8f9zH9hY5e64Dv9Lh2HweUMI24Dc2i8THTmVTWS2RHO1S6FcaW41r0wOcBDoVVHny7BlKC68kKVDG4Ne3eE8CMVVA6kIvp+wBRrSXX5hdO5i+Q6fKDvLeOVygZ2sejG86UZLZgU7ZCsVKppWi/uXuEQs8PKKf6V9GG2cWnhhBaJhDKFlxTknsvyHVOKKJQ3HxMvC22pSb4GUqWx2hT3L62yCHfZNVtk3lgtW3j3wduKk5N8nIUn1Jq51XGhBdG/Vh1o8cJJehT9j5pEnWjFYT9wK0apFlG9jnGc/XcS1qzfXPkDfav0DomGprwytgWcclenXmy8W6D5Uc8D+ps4Et6TyM6VLuiq3p7hkQJfbwSCFBAsS5DC+USEkFSiVSiUkLUQP9mGuJTc7IRl13LbyFN1UST3x+rLL++w8Lnv8AwJKs3J9ybVzPUKt9jhfP+Cr/AFGXTC9kUVqLT3KvAvMjrXxhjQv5dJfoFrU3/uSfpsxVb00+Gy/7HHUJSsh9Z14y4e/Z/W4xow6met7eS4fy5GtrGWVl8FxlqGdClsVzotPYMo8HXEaQtGiyNzENpwBb54AFVWmlu9kKLvUEtor3Lr2jLu8eYor0vMi1rnK13jZTO8fkQjSXcoqpd2S05FzvO6RfQrp9fmL1T8y6lTYHxobeK26foOLSrjCZmLW4a/gfWNVS4+XYqVlqHKp9SyKJ0N4nYopCVOJekVRRchgUyqRayDKQhTiKNarP8K9x49kJL+H+RU4zNzT7gFaWOXj67B9/X5Ufn/Alrpt+ZnW2UalyuwNKqensV4JaLI1WXRvH1XuDQJYANDpd2njLH1t94xtm+xptKqSLzWW8n9KO2xNRO0FsW4LZK4RBrqknyHpAd68LYAymsVfC3EztauNNeg+RBIy06MT0sdZkPtCKR1RJWshMMo1I+nqAItgwKm0FnnjuHWicXlfXqKLWq1x8h9YNPde66oqIrTaTU8UfrZhEo7gelR8Po+RlVgWyVImcSOgBiPRjudiiynEtmrr7IQ6jPOy9x9qDxH8kJJ0sck1WWZuLR+gDVtTSXmOuwhurhdI+7/gixrLS+pbIq/p1ngtqVH5Ipk3zkTRNUY9idOjF9ATxPu/mSp1WnyIGtjaJvY0mmWhmdPuXF57mp0q6yXllvp1ShsTUTlvLIRGJbOqvCC3VLIxSKK6CiMnq9knF7Z5MbJYPoWp08pmEvLGSl3Rnpt+P+K4SWCNRrPKPVaWF5lX2Txklosii6FFdQRMupVWgA2nb9hlYwakuV9cAljVT52/QfW9NYHGer+jmykmk17oaOOwgtJuMl2NHBfdLjMI4nC2SKwMZBhFJA0Aqii2VVXsNhBqVXwevb92aO8eF7GSvYttiqsk9zWy8sArLIznQKpSwZ1pKTTtZPoVO2kNKlyl1KZXSfRsS+0PRsXLbhk7rTJQ53yTp3uJcMcUblS5/McgtsBabY5W4/srbwrBbZxWOA+gl2KkZW9E2kdguMTltT2CFAtFU+ErqQyF/ZkXTAulFza5yIrzS00a2rEUXb5FVSsndaUvD5oUTocI0l/Wkk/XshLd1PD2fXgzrbNoH+heMnI27XmWq5bRdSafUlfVVLYbWF9jZ8foCeFMthbY4/wAjTbGoto580+GP7X8KXbYzGhVP9r46GoocFxlVVRA7YTcALmOiDaUg+gKreYzt5FIqN/vsIr+CSyPrvoZTW7vOUuBU8/CW+vktlv8AoJq9dvllt1yDqm2ZVvmcVuodjPYt/pe7LVar1A+xXb4k/MeUKHhaT5KNKoR8S2NLTprbgqRnrSNCOEkMLWDbO0oZYxoUS4irqMNi2MSVOGxYojZoKJ6UC1I84gAVWmLrm0yO5wBqsBHLxmrqwUlhoyGs6fKD7rufS6kBVqdspJ5RNjTOuPmEm0RVVocatp/hbwtv0FjoY8zO+m8vRFvX8Kzz+w4s6qlwZ+PbAfp7cWmghajWW1LG65NDaTys90IbCqprK912HGn7ZX1uaRjUrqYrlU3Dr2YlqV0mxgy0+tlJjm1kZbSZmltGOFXtYniDS5ZjLhNvBsNQXifsZ++pqORUs/COtaY3YFUSTCru66CuvLJFbSddnWS5IQrvOxQ4llKLEszs93u33G9nJywlywDSLdt8Gr0uxSZUjLVHWFtjzGtKBXRpYDIQLY1KETqRNI7gZIpHmiaR1oAokgerEMcSmcQAGpAWXUHuO50wSvRyJUrL3dv4s5RnNQsHDePBvKtnkW3VjtwTY0lY2lTT55LXSa43CdQtfA84eOvkU29VPb5EL70XpN14ZLPD2f8AJs7Tr6GKVvvmPujW6PUzBd0sfwVEaV6jPGTJXFZuTNPqr2MtVW7Cnk50zoaaykZnT+DQ2L2KiKsuqmMma1atlNIY6zc7YXQQVauRU4TXOdwR5HNxaZ3/ACA508Ecayqbelv94IjLLwiic0R3eAPjWaMljPPoaCxl5CXR6eIpdEaG1ppGkYUzosKgCUgumUzWpHsHUeAOI6eOgEGQkWMrkAVshKJNo5gDC1KQHc0Rm0QlTEcrLX9kpLgx91bSpT/4t7P9j6dXtUxHqemqSaaJsaZ0TadJNDrS5eGTXSSz7ox9WtKlPHZmn0Gup4fX9BSnqftbqxmKq3Zp9VW/sZuot2FENNPew9oTxBv1M9pz2Q5uZYpYKRfZRd1PFnzF8VjnkJpS2ywC+r44Jq51dOsA15Z4KJVGyCqYEuTiEo4ZZQW6ycissLpUEmn7iOtZpEW4rbBobWmI9OqLCHtCoaxz6HUohMUCU2FU2NC5HDx4A8jpw6AcaIyRJsjkDQaOYLDmAClxPNFjRBoQVTiBXUMoNmwOtIDYT4nsMfe6or+E7nwyw+JPHozTalbqonFmZnb/AGM0u3HzM7G3fXGh1dfuZqryzSalPNNSMxUe7HShhp3+32Gl/vFLyFGkS3j9dBxc/sNN+sze1/DsKqtbxcndSr5nLtnYFUiLW0jymE0KeSNK3zuWcbAa6KS4I1LjGxTKr26EI7sC41Wh3GVu+DWWssmA0qo0zb6ZPxYZeax3DqkE0ymmgiKLZLTh48AdR5nkdA0WRZJkQJ5HThzIG6yqbJuRCYgHqsAuGGVUCVUBwC2ItepeLwtcpje9eBXUqKe3mTWsXxl4qLXb91/KMvUqbs0UJeFyj/xz8mjK3NRKcl2bRNPJr8Pz49B1q9Tww9VhGe+Hpbx9UOfiV/8Ab9GOfC1PbG30cMjawzuw+5oeJ/mCS227EtJRkKqRVKLqPbdnbC0lUfXBsNO0pQikl/I+dTbIzVDQpveT+QxtPhrq2zV0LIYUbQrxZ3dZ6x+Hox3eRxbW3g4GP2RONIriLpGin1C4FcYlkUNKw8eOAHUdbInWBuNkcnpEcgEjjPJnJMAjJkJM7JlE5CD0wSvwWymDV5gcKNQmIIVsTz04G+pvqZ67qYRFbQ4k8ty6eCRi79/9Sf8A5M1umVPHQk+qTTMjc7zl6sVp4ns0+GZ5lH1NJr0cxT7JGQ+Gq2Jr1TNvfQ8UV5rA58Lf1noRxDP1g5b6Q5tSktuwyt7bxSS6I0VrarA+J8uAtP09RSwhzRokqFANpUipEWo0qITGBKECxRGhWokvAWqJ3ABUonUibiRYB1kTpEA6eZzJ7IBGTIJE2dQBxROtHTgjVziDzQYUVEAA1Ig9WGQyq0DTEqEWoUmumUZPUpbn0Crh7GK162w9ls3sTWmb7EaE8W1R923/AOr/AIMnXf3n6mtpLwW0l5Y98f5MbWl95k340z9qej1cTXqfUNPlGdPDWdsprlNHyOzniR9P+F63ij7FYT+WfsTa2/3sj+3pAlrTQzpIuMLU4QL4QOU0XJDS8kSSOpEkgDmDuDpxjCLIMkyDYg4RbOtkGAdyeyRyeyASyeRHJ7IGmewcTJIQcYPUL5g9VgAddAjkF1JA04CXA9UTXtFTeO2/8DypAXVIYYqqE+tfco477/P/AOIwdWpuzZ/FlbaPo/2MNKW5GmuPiNN7r1PoXwTV6fXKPHgx9H5Pja2rGNJHjxs5aKgtiaPHgCaJHjwycONnjwBBsrkdPCCDZBs8eA0cnsnjwB7J3Jw8ATTO5OnhBxgty9jx4DgGUMliiePCNVWiKNReDx4KqMX8VVd16fX6GRcjx4y19dGPj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82" name="AutoShape 14" descr="data:image/jpeg;base64,/9j/4AAQSkZJRgABAQAAAQABAAD/2wCEAAkGBxQSEhQUExQWFBUUFRQUFBcUFBUUFRcUFBQXFxQUFBQYHCggGBolHBQUITEhJSkrLi4uFx8zODMsNygtLisBCgoKDg0OFBAQFywcFBwsLCwsLCwsKywsLCwsLCwsLCwsLCwsNywsLCw3LCs3LCwsLCw3Nys3KysrLCssKywsK//AABEIAL4BCQMBIgACEQEDEQH/xAAcAAABBQEBAQAAAAAAAAAAAAADAQIEBQYHAAj/xAA7EAABAwIEBAQEBQIEBwAAAAABAAIRAwQFEiFBBjFRYXGBkaETIjLRFEKxwfAjUgcVcpIWJILC0uHx/8QAFgEBAQEAAAAAAAAAAAAAAAAAAAEC/8QAGREBAQEBAQEAAAAAAAAAAAAAAAERITES/9oADAMBAAIRAxEAPwDmdGuEsZioNByucOpSVQeztVobe3kAkqJbUFc0WaALNrSM+ykdVDZZmdArykyP3U6m1rRIjx3U0UjMMO6ILFPxLGA3Ro81n6+JvO58tEF98KE4UgQeqoKeJHcqfSvkFgGohZKisuwVMbVQNa0ozQmN1RWtQEDVJoNAQWIswgfWeGhUl9ikSGp+L1TyCqHgN56nfogA7Eapd8snurCyxN4+oj1lVF3etaTzPSNAooxQbM9SqOg2WKB2hhSqwa8QN1gbbEqm0DyVrZ4k+dXeymC/OH9E2pYGOSNZXwPPVW7KoI6IKO2tNDPVVuO0eQ2ifNai4Z0VVf05EQg5pjdlpI2WaqroWK0dHeCwN22CtJUWV5eJXgiEXl5KUDmKVKjU1JQLbnVaPCDr4hZ61bqtJhFP5ghGis6cq6oWZI6KFYMjVW34oAdPFZaDNCOpUeo6Oybd352KpLu6J3QTbs0zzyg7qpuDT2yqFc1pMeagV3LWCweRtl9ke3cD0nsf2WdqviCCvWVc5iia2NvTlS6MqlsLsxBVnQrclFWjEQEptFF+EoHNRWM1kprKcIpCCsxeA2SfBYy/xAEwDy0Wu4loE0iRzCw1Oye/UgAH+aKwqPVrzugtkHVT/wDKhPMnsPujU7ccsk9JlaTDqDxIlT214OknwTKLmgCcoO6JSvGTz9FKqxtbip+UR4rQ4Y15IJPjqs/YXQ2Bhaa1uGgDqdgdlkWYYSFHuqJ3Ck0boKS4tcP1CDB4tQ56c9FzjFbctcQeq69jdrzjbVc94jtfzeqsKyBCRPqBNAVZIvL0LyB7FKUZilIJOHskrWYJbfMFncJZJC33DlAB0nYe6WrFxaWBjXRJc2g3lWDquUKpv71ZVDrWzRt7qurhvQIN7cOO6pLm4cFYLOqymdDCDVsmcx+qqHXLkWg+RzVDrjDR0PPqh29u3NAafGShYk92mp6aEoFpcPDhqYVRprazGkSPFW1C10VPaVXaElXdC5kLNVYWzVJyoFo+RyUuFAgT2hIGozAgFcUJHisdjtH4JkahbZ4VTidl8QEQkHPat6SRBjw0QmgkzJPmrPE8Ae10tEr1lhr4IfAWkV2USSOiW3gabqb/AJO4zDt9gi2+GNHN576KmJFu8iBKtrW41/mqg07RnU+JKnW4A0GVZqppxANHPXYKTh+IuJ1BjwTLdnUj2VrZnoQoG3FOQsjjtnMjYro9JgI2KoMfw4QSOR/VBxK+oFriDsoy1HE9pHzeRWYIWmTEqReQEapKjMUlBfYNR1C3+DUDl0WRwG3LnADddMsbcMaB0HupWoivYeRVfdWU7lTL+8DZlZ+6xkjpHcqD1fDR39lWXeGN5fMpDsXkfUNFT3uMj8rpKoHcYa3+4+iFb4aeef2UJ16TJBMzySUsVeNlU40DcLzM1InbRQhhYa6c3lCVmJvcPl2RqF8XESAnVTra0ncK2t7Qgc1At7uNgrWyrA81BNtWEKYAh0mqUGKAYCc0p4YnNYgaWpMmiKmOUEaqAq+5sWHWDKsnM1ThSnZUZCnXLHEBgHPU6rMYriFTOcp8YC6Ve4bmB5arKXnC7gTBG+y1MKpLKq4t+ZxnopFSqQBDtUKrhbgYLnN8lZWOBhzZcSY7BAGwdVdvp12WhsqxZyMnclMtsMaBHzKwp4Y3T6lBY2OIkbqxrVmvaZ6Kkp2LW7u8FYWlkTPzHsCoMVxHZAg+a53c0i1xHRdkxuwIBkLmfENmWmVYlZ8heTimlVD2KSo1NSlKOj8LUw1zSQtfXqaQqLALQu5BaL8OBz1StKK/p5gdJWXvMOfOjSQt9cQBsPFUd7fUxIJ9lIMVXwyqZDYHWVCGAP5l4HqtFfcRU2zlbJ5KjrY1mHRa1HqWDR+YHyU60wAvB0mdyP0VMcWdPPTsrPBcdqNOXn0V04n2mBPp5vmA8kWhhUCS7kiU8Se+SYHaFYWl0SNWiFNXEGnZHbVXOHWhHMe6W3IP5VaUI6QoH02RClNTWozQoGwvJ+VPDIQCCQBGhNIQMIXgQlqNTQ1ApI6IFVk7KSKa98EoKS+t9IygqnmpTPyiR0Wydbz0QH4eCgxjuIHMJBbGmkqFV4yfT6E/otbi/Dbao6GOcLB4lwjUpmc2YeH6q5BZWfGZc75gPRbPh/HG1SBEfouZ2/DlR0QR76Lb8O4Y+iNj11SwbPEbYVGkei5XxdZwDp1XUKVY5deawnGbgS4BSDlT+aYUe5bBIQFpk9ikqM1SUHfsEtQyi0nm75j4bBUXEGPOY4tA8PBX91VhgA6QIWdxHBzV+s5fDUqNRmbjiF50JA6FUl3cuPUkrTVcDa3k2e7tUN9kWjYAdoV4MU+k8n6T6LzcPqH8pjyC1FcsH1PA8woj8VpN5EnbTdNiYqGYW/lA9VbYLgrw75onxS2GMszRG+6v24vSDuWqWmGU8Edm5hXFPD8oA0Q6WJtJENJ8wrahXDhyIWdUyjbRsjtpIzCOvqiNA6oGsYjsCc1qe1iBA1PhOhKAgZCaGIoanZUAXMTQ1HyoZCBAQnJnw08NQNNSEP4/ZFfSlB/D90COuo2QatVrhq1SPwi9+DkIKO4qUqUmCB22Umyv6LoyvHmUe8wvMOxC5/j+FVbdxNMEg7jZB1GiARsQfNZLi7CsoLx9J9isvw3j9ag8Zi6CRIdMFdSuaTa9KD9NRvoSNEHz/i1OHlV5Wg4ntDTqOaeYJHoqBy0yVilKKxSlKPotlLK0Tq6NT9lVYrdMpAl7gO3M+ihcdcR/hminTP8AUcJJ/tB6d1zCrjD6p+clzifGU9Vp8V4p0PwwB3Op9FjcRxarUMlx9VNFk520DvugvwYmTJPYCFcNUrnnc6psq6p4QBEjyKl22HtB5Ad9FUV2GWbjDoMBWNra1C7MQT68laUKsNLcwAHcKdht5TmMwlTVx6wovBAgjyK1dvSIHJAsKzCQA4SrogbFZVCYEZgRsifkQepkozEjGogCD0Jy9CcgQBeKVLCBsJuVPCSUCBq8SvFIUCZ03OnEJMqBraqd+JCYWob2IDuuWqDd27KgIkGV6pSUG4tzsUECjgrc8OEgGdei09NvywNuSzNS6qUgSDmjmD+is8ExplcR9Lxzaf2Qc7/xHp/1yYiQCfHl+ywzguv8e4T8Zpc0f1GNn/UNx4rkdRuq1EprFKUZikSpUdN40wh1auan5Dp3kdFV2mCtbyb57ro2IU25SXQGgazyC5pxDxHkdlo8v7zv4BNVOuHspgF5A8f2VRiHElPkxs9+QWUurpzyS4knugShq1vMXe86EAdlCqXTjufVR0enbuPIKocyodddESyeQ5Op2LjI5Kys8JBgl3PsqLzAbsfFZr4rfUzK5nhNhlqiHHQrpti0Foknks1oYJ7ZT2sHVPa1QPplHahMaisCBy8AllKEHgF4hKF6EDcqblRQEhCAeVeyp0hNlAuVeyJA5OD0DciXIml5SfEQI6mEM246J5rLwqhBU3mH8yPQrCcRNdaP+K2RJ0Hf7LqLtVneJsNbWYWOEjY7g9Qgg2OL/irYVhHxGaVB17rmvFlgKVc5fpeM7fA8x5GVreEbV1Cu+g/VtRroOxjUeaquNLY5BPOm7L/0u/8AYCqMc1GQmI6VHTuMMc+K402GGNP+4jcrE3tMOEcztCP+LNUiNXHQ+O5Vja2bW9z1+ysVmG4Q87R4qQcIy6czutLXc0CSQPFVD8UbMAZid9ldMDtsIBMnkEZzGt3HqoV9ihiAqwvJ6ymjQ17iixuhk9tVAq4qANAVWNpEiSmN6KGtHh2MmRDR11W/w/F3OaJAXJqbspEdV0DBXS0aHkpVlaylez0U2jcdlS2jD0KsqbT3UFjTdKO1QKc91NolARKnBeAQNCcvNSgIGlNcUTKkLUAksIob2SwgBCQhSdEmiCPCY5qlhNIQQXhDIlTHMQjTQQXuhQa1+Jyv0nSfurK5pwqDFWiDKB9vbAVidokHoTuFneOqXyVJ/tB9HAqdw7iXzfCfuf6ZO0flnoUTj2nNq98fM0AGOhcNUg5K1HQRzRlay0VlbGkJ3P1fZPuMWbTBkankB+/ZGx68FEER8xkAH9T2WOqPJMkySqviXd4g6oZcdOm3ogmpugBWuFYO+sRAgdSERDYJ7qzwrBn1OQMLa4RwgAQSPMrV2WDNYNAmrjnTOFievki0OFQDqF0WtbAKHVtz4KfS4xgw5rXfTyWowkNDQJC8/Dcx10R7bDQ06JosKcdVJpCenqojKKksowoJbWJ9NmqbRClUwgcGpQEUNTvhoAZF4MRsi9lQCLEhCMAmOQChNIRYSOCASaU8hMcgY4lNL15yC9A/4wS5lCeUI1oQWL9VQ43aEtOXn0+ylDEQ3mUyrdB+oMoOeYtULHAjQjy1C099divZsceVQZH+QIKg8V2uduYDUc+46oeAOzWdVh1LDnH7qjm9akWvLT+UkehT1LxxkVif7gD/AD0URKytuIqjq1R1U8yeXQDkFRQrh7yRB58lP4b4bdWfJGgKoZwtw66u6SPlC6tg+AspgaaqbguEtosDWiFaZeizrUNo0ANk97FIosRHU0FU+jKBUtpVqaaGWIK0Wae22CmwkQAbQ7I4oIjU8FAwU0RrE8R1TggUpyYntOiD0JMq8HJwQMhIWp6G9yBMqQ+SamlQOML2UIQCUBUNfTUerRUshehQU9VhCg3HJX9ahKrLuwJ5KjL3lcCVnjibqbpBjtsR0Whxuzc0TCwmI1oJVkGsqYq2swOafEdCNk/BqMNruH0uaIHQySQufWF98OpP5To4duviF1TDLT/lnAQc4zNPaNEHNOI2gPb/AKf+4qtVjxHPxQDs0e5KrkrNarhbB/jPk8v5K6pg2FNpCAIUXhLh/wCDTH0k9p8tlpmWh7e6Vogpovw0dlse388krrc9vdQBYnkpPgu7LzqZ7epQCeUFxRKlF3b3Q/wzuo9/sgEXJsoptXdR7/ZNNq7qPf7IEaUQFNFs7qPf7J7bd3Ue6AdSUtEmealG0JG3v9kBtsQdv55KAuZele/Du6heFu7qEChyICkZbu7fzyRG2x7IGEoJUv8ADnsg1Lc9kAEqcaDuoXhRd1H88kDQ1LCeKDuo/nkn/hz290ACvEorrc9vdeFs7t7/AGQAJTXAKQbY9v55ITrV3Ue6CFcW4cCCJXL/APEHA8nzt3K62bd3b+eSp8bwX4o1y+c/ZUfPjW6x3XX+EK2a3yb0hA/0/wD1U9zwKW1C5rmxzEl3P0V1wnhtSnUIJZDmkaF36QrUjA8e22S7cdnNa4emvvKoF0nj/h2pVfTcwskBwOYuGgOnJp6rKf8ACNx/dS/3v/8ABEr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2784" name="Picture 16" descr="https://encrypted-tbn3.gstatic.com/images?q=tbn:ANd9GcQA9EBHYJpSukzrx3FEDINJzEXoJCUpCCffQE7uZ9s0tQt46WZ2Q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14575" y="1562099"/>
            <a:ext cx="4924425" cy="4730891"/>
          </a:xfrm>
          <a:prstGeom prst="rect">
            <a:avLst/>
          </a:prstGeom>
          <a:noFill/>
        </p:spPr>
      </p:pic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Basics Chest Xray: Dr Sheetu Singh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 9. Diaphragm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Left diaphragm is lower than the right because heart depresses the left diaphragm</a:t>
            </a:r>
            <a:endParaRPr lang="en-US" dirty="0"/>
          </a:p>
        </p:txBody>
      </p:sp>
      <p:pic>
        <p:nvPicPr>
          <p:cNvPr id="4" name="Picture 2" descr="https://www.med-ed.virginia.edu/courses/rad/cxr/web%20images/normal_pa.jpg"/>
          <p:cNvPicPr>
            <a:picLocks noChangeAspect="1" noChangeArrowheads="1"/>
          </p:cNvPicPr>
          <p:nvPr/>
        </p:nvPicPr>
        <p:blipFill>
          <a:blip r:embed="rId2"/>
          <a:srcRect b="12444"/>
          <a:stretch>
            <a:fillRect/>
          </a:stretch>
        </p:blipFill>
        <p:spPr bwMode="auto">
          <a:xfrm>
            <a:off x="2362200" y="2792382"/>
            <a:ext cx="4495800" cy="3760818"/>
          </a:xfrm>
          <a:prstGeom prst="rect">
            <a:avLst/>
          </a:prstGeom>
          <a:noFill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Basics Chest Xray: Dr Sheetu Singh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/>
              <a:t>Cardiophrenic</a:t>
            </a:r>
            <a:r>
              <a:rPr lang="en-US" b="1" dirty="0" smtClean="0"/>
              <a:t> and </a:t>
            </a:r>
            <a:r>
              <a:rPr lang="en-US" b="1" dirty="0" err="1" smtClean="0"/>
              <a:t>Costophrenic</a:t>
            </a:r>
            <a:r>
              <a:rPr lang="en-US" b="1" dirty="0" smtClean="0"/>
              <a:t> angles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s://www.med-ed.virginia.edu/courses/rad/cxr/web%20images/normal_pa.jpg"/>
          <p:cNvPicPr>
            <a:picLocks noChangeAspect="1" noChangeArrowheads="1"/>
          </p:cNvPicPr>
          <p:nvPr/>
        </p:nvPicPr>
        <p:blipFill>
          <a:blip r:embed="rId2"/>
          <a:srcRect b="12444"/>
          <a:stretch>
            <a:fillRect/>
          </a:stretch>
        </p:blipFill>
        <p:spPr bwMode="auto">
          <a:xfrm>
            <a:off x="1713920" y="1524000"/>
            <a:ext cx="5829880" cy="4876800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3733800" y="4495800"/>
            <a:ext cx="914400" cy="990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057400" y="5181600"/>
            <a:ext cx="914400" cy="990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Basics Chest Xray: Dr Sheetu Singh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Chest X Ray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/>
              <a:t>How will you evaluate a chest X ray?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Type of view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Exposure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Complete </a:t>
            </a:r>
            <a:r>
              <a:rPr lang="en-US" dirty="0" err="1" smtClean="0"/>
              <a:t>vs</a:t>
            </a:r>
            <a:r>
              <a:rPr lang="en-US" dirty="0" smtClean="0"/>
              <a:t> Incomplete film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Soft tissue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Bony structures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Trachea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Hilum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Heart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Cardiophrenic</a:t>
            </a:r>
            <a:r>
              <a:rPr lang="en-US" dirty="0" smtClean="0"/>
              <a:t> and </a:t>
            </a:r>
            <a:r>
              <a:rPr lang="en-US" dirty="0" err="1" smtClean="0"/>
              <a:t>Costophrenic</a:t>
            </a:r>
            <a:r>
              <a:rPr lang="en-US" dirty="0" smtClean="0"/>
              <a:t> angles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Lung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Basics Chest Xray: Dr Sheetu Singh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38400"/>
            <a:ext cx="8229600" cy="1143000"/>
          </a:xfrm>
        </p:spPr>
        <p:txBody>
          <a:bodyPr/>
          <a:lstStyle/>
          <a:p>
            <a:r>
              <a:rPr lang="en-US" b="1" dirty="0" smtClean="0"/>
              <a:t>10. Lung</a:t>
            </a:r>
            <a:endParaRPr lang="en-US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Basics Chest Xray: Dr Sheetu Singh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Solitary pulmonary nodule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 A solitary pulmonary nodule is defined as a discrete, well-</a:t>
            </a:r>
            <a:r>
              <a:rPr lang="en-US" dirty="0" err="1" smtClean="0"/>
              <a:t>marginated</a:t>
            </a:r>
            <a:r>
              <a:rPr lang="en-US" dirty="0" smtClean="0"/>
              <a:t>, rounded opacity less than or equal to 3 cm in diameter that is completely surrounded by lung parenchyma, does not touch the </a:t>
            </a:r>
            <a:r>
              <a:rPr lang="en-US" dirty="0" err="1" smtClean="0"/>
              <a:t>hilum</a:t>
            </a:r>
            <a:r>
              <a:rPr lang="en-US" dirty="0" smtClean="0"/>
              <a:t> or </a:t>
            </a:r>
            <a:r>
              <a:rPr lang="en-US" dirty="0" err="1" smtClean="0"/>
              <a:t>mediastinum</a:t>
            </a:r>
            <a:r>
              <a:rPr lang="en-US" dirty="0" smtClean="0"/>
              <a:t>, and is not associated with </a:t>
            </a:r>
            <a:r>
              <a:rPr lang="en-US" dirty="0" err="1" smtClean="0"/>
              <a:t>adenopathy</a:t>
            </a:r>
            <a:r>
              <a:rPr lang="en-US" dirty="0" smtClean="0"/>
              <a:t>, </a:t>
            </a:r>
            <a:r>
              <a:rPr lang="en-US" dirty="0" err="1" smtClean="0"/>
              <a:t>atelectasis</a:t>
            </a:r>
            <a:r>
              <a:rPr lang="en-US" dirty="0" smtClean="0"/>
              <a:t> or pleural effusion</a:t>
            </a:r>
            <a:r>
              <a:rPr lang="en-US" u="sng" dirty="0" smtClean="0"/>
              <a:t>. </a:t>
            </a:r>
          </a:p>
          <a:p>
            <a:r>
              <a:rPr lang="en-US" dirty="0" smtClean="0"/>
              <a:t>Lesions larger than 3 cm are considered masses and are treated as malignancies until proven otherwise.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2400" y="76200"/>
            <a:ext cx="1371600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10. Lung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Basics Chest Xray: Dr Sheetu Singh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5298" name="Picture 2" descr="https://www.med-ed.virginia.edu/courses/rad/cxr/web%20images/solitary%20nodule%20LUL%20P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8150" y="1590674"/>
            <a:ext cx="4286250" cy="4200526"/>
          </a:xfrm>
          <a:prstGeom prst="rect">
            <a:avLst/>
          </a:prstGeom>
          <a:noFill/>
        </p:spPr>
      </p:pic>
      <p:pic>
        <p:nvPicPr>
          <p:cNvPr id="55300" name="Picture 4" descr="https://www.med-ed.virginia.edu/courses/rad/cxr/web%20images/solitary%20nodule%20LU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19650" y="1590674"/>
            <a:ext cx="3562350" cy="4200526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15645" y="164068"/>
            <a:ext cx="979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dirty="0" smtClean="0"/>
              <a:t>10. Lung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Basics Chest Xray: Dr Sheetu Singh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Solitary pulmonary nodule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err="1" smtClean="0"/>
              <a:t>Hamartoma</a:t>
            </a:r>
            <a:r>
              <a:rPr lang="en-US" dirty="0" smtClean="0"/>
              <a:t>: popcorn calcification</a:t>
            </a:r>
          </a:p>
          <a:p>
            <a:pPr>
              <a:buNone/>
            </a:pPr>
            <a:r>
              <a:rPr lang="en-US" dirty="0" smtClean="0"/>
              <a:t>                            Non </a:t>
            </a:r>
            <a:r>
              <a:rPr lang="en-US" dirty="0" err="1" smtClean="0"/>
              <a:t>cavitating</a:t>
            </a:r>
            <a:r>
              <a:rPr lang="en-US" dirty="0" smtClean="0"/>
              <a:t> nodules</a:t>
            </a:r>
          </a:p>
          <a:p>
            <a:pPr>
              <a:buNone/>
            </a:pPr>
            <a:r>
              <a:rPr lang="en-US" dirty="0" smtClean="0"/>
              <a:t>Diagnosis:</a:t>
            </a:r>
          </a:p>
          <a:p>
            <a:pPr>
              <a:buNone/>
            </a:pPr>
            <a:r>
              <a:rPr lang="en-US" dirty="0" smtClean="0"/>
              <a:t>CT chest</a:t>
            </a:r>
          </a:p>
          <a:p>
            <a:pPr>
              <a:buNone/>
            </a:pPr>
            <a:r>
              <a:rPr lang="en-US" dirty="0" smtClean="0"/>
              <a:t>CT guided FNAC/Biopsy</a:t>
            </a:r>
            <a:endParaRPr lang="en-US" dirty="0"/>
          </a:p>
        </p:txBody>
      </p:sp>
      <p:pic>
        <p:nvPicPr>
          <p:cNvPr id="24578" name="Picture 2" descr="http://openi.nlm.nih.gov/imgs/512/11/2883201/2883201_ATM-05-67-g004.png"/>
          <p:cNvPicPr>
            <a:picLocks noChangeAspect="1" noChangeArrowheads="1"/>
          </p:cNvPicPr>
          <p:nvPr/>
        </p:nvPicPr>
        <p:blipFill>
          <a:blip r:embed="rId2"/>
          <a:srcRect r="40625"/>
          <a:stretch>
            <a:fillRect/>
          </a:stretch>
        </p:blipFill>
        <p:spPr bwMode="auto">
          <a:xfrm>
            <a:off x="4876800" y="3648073"/>
            <a:ext cx="3581400" cy="2933451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63245" y="76200"/>
            <a:ext cx="979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dirty="0" smtClean="0"/>
              <a:t>10. Lung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Basics Chest Xray: Dr Sheetu Singh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Miliary</a:t>
            </a:r>
            <a:r>
              <a:rPr lang="en-US" b="1" dirty="0" smtClean="0"/>
              <a:t> shadows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Silicosis</a:t>
            </a:r>
          </a:p>
          <a:p>
            <a:r>
              <a:rPr lang="en-US" dirty="0" smtClean="0"/>
              <a:t>Coal workers pneumoconiosis</a:t>
            </a:r>
          </a:p>
          <a:p>
            <a:r>
              <a:rPr lang="en-US" dirty="0" err="1" smtClean="0"/>
              <a:t>Loeffler’s</a:t>
            </a:r>
            <a:r>
              <a:rPr lang="en-US" dirty="0" smtClean="0"/>
              <a:t> syndrome</a:t>
            </a:r>
          </a:p>
          <a:p>
            <a:r>
              <a:rPr lang="en-US" dirty="0" err="1" smtClean="0"/>
              <a:t>Sarcoidosis</a:t>
            </a:r>
            <a:r>
              <a:rPr lang="en-US" dirty="0" smtClean="0"/>
              <a:t> / </a:t>
            </a:r>
            <a:r>
              <a:rPr lang="en-US" dirty="0" err="1" smtClean="0"/>
              <a:t>Berryliosis</a:t>
            </a:r>
            <a:endParaRPr lang="en-US" dirty="0" smtClean="0"/>
          </a:p>
          <a:p>
            <a:r>
              <a:rPr lang="en-US" dirty="0" smtClean="0"/>
              <a:t>Tuberculosis/</a:t>
            </a:r>
            <a:r>
              <a:rPr lang="en-US" dirty="0" err="1" smtClean="0"/>
              <a:t>Nocardia</a:t>
            </a:r>
            <a:r>
              <a:rPr lang="en-US" dirty="0" smtClean="0"/>
              <a:t>/</a:t>
            </a:r>
            <a:r>
              <a:rPr lang="en-US" dirty="0" err="1" smtClean="0"/>
              <a:t>Brucella</a:t>
            </a:r>
            <a:endParaRPr lang="en-US" dirty="0" smtClean="0"/>
          </a:p>
          <a:p>
            <a:r>
              <a:rPr lang="en-US" dirty="0" err="1" smtClean="0"/>
              <a:t>Histoplasmosis</a:t>
            </a:r>
            <a:endParaRPr lang="en-US" dirty="0" smtClean="0"/>
          </a:p>
          <a:p>
            <a:r>
              <a:rPr lang="en-US" dirty="0" err="1" smtClean="0"/>
              <a:t>Varicella</a:t>
            </a:r>
            <a:endParaRPr lang="en-US" dirty="0" smtClean="0"/>
          </a:p>
          <a:p>
            <a:r>
              <a:rPr lang="en-US" dirty="0" smtClean="0"/>
              <a:t>Metastasis</a:t>
            </a:r>
          </a:p>
          <a:p>
            <a:r>
              <a:rPr lang="en-US" dirty="0" smtClean="0"/>
              <a:t>Rheumatoid arthritis nodules</a:t>
            </a:r>
          </a:p>
          <a:p>
            <a:r>
              <a:rPr lang="en-US" dirty="0" smtClean="0"/>
              <a:t>Wegner’s </a:t>
            </a:r>
            <a:r>
              <a:rPr lang="en-US" dirty="0" err="1" smtClean="0"/>
              <a:t>granulomatosis</a:t>
            </a:r>
            <a:endParaRPr lang="en-US" dirty="0" smtClean="0"/>
          </a:p>
          <a:p>
            <a:r>
              <a:rPr lang="en-US" dirty="0" err="1" smtClean="0"/>
              <a:t>Amyloidosis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6200" y="76200"/>
            <a:ext cx="979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dirty="0" smtClean="0"/>
              <a:t>10. Lung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Basics Chest Xray: Dr Sheetu Singh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39445" y="152400"/>
            <a:ext cx="979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dirty="0" smtClean="0"/>
              <a:t>10. Lung</a:t>
            </a:r>
            <a:endParaRPr lang="en-US" dirty="0"/>
          </a:p>
        </p:txBody>
      </p:sp>
      <p:sp>
        <p:nvSpPr>
          <p:cNvPr id="69634" name="AutoShape 2" descr="data:image/jpeg;base64,/9j/4AAQSkZJRgABAQAAAQABAAD/2wBDAAkGBwgHBgkIBwgKCgkLDRYPDQwMDRsUFRAWIB0iIiAdHx8kKDQsJCYxJx8fLT0tMTU3Ojo6Iys/RD84QzQ5Ojf/2wBDAQoKCg0MDRoPDxo3JR8lNzc3Nzc3Nzc3Nzc3Nzc3Nzc3Nzc3Nzc3Nzc3Nzc3Nzc3Nzc3Nzc3Nzc3Nzc3Nzc3Nzf/wAARCADDAQMDASIAAhEBAxEB/8QAGwAAAQUBAQAAAAAAAAAAAAAABQACAwQGAQf/xAA9EAACAQMDAgQEBAQDCAMBAAABAgMABBEFEiExQRMiUWEGMnGBFJGh0SNCscEHM1IVFiRDU2Lh8XJz8LL/xAAUAQEAAAAAAAAAAAAAAAAAAAAA/8QAFBEBAAAAAAAAAAAAAAAAAAAAAP/aAAwDAQACEQMRAD8A8oW0YLuNdFsSOBRWOEN5T3FdS2YqCFPofrQCDbEdajMGM8dKOm1LrwKrSQFSRjkUAYxZOBTShGOOKKmHHUdakitwc5AYHgjHWgDAU9Yy3FGP9jiU4gfYx6JJ/Y1GdNubfIlgcAdwMigqwwDHIzVuCIrgr8w9K6gGNv6Ua06w6M65J5A9KA58Na3Jb4S786jGCeo+9ei6Zd2t3EpikG7/AEscGvNUswgySqqO7UTtJ44CoW7iX0y2KD06OBWHT9KcbVfSszp2sXy42yI46ZzkGj1tq0ssDMbUF15Kq2KCY2Y9KaLQelU5fiIBCBaOrAdGoYfiO4kbARgMcAYFBoDar3xUUwihXLMAPegw1K+mQCMBAepbmmXtpO6DxZWc7c4HQUEGqa7GhKWqeIw79FFZPUbm8vnDylnA6L0VftRqS1RDgY/Oqd1Nbwr/ABHwPbpQZ+a3lYEBScddo6UMubUZIYYNa22eG6k2wsx56kYA+9X5PhhJ0Bml8QHp4P70HmTWzyTCKJGkYnhVGSaLQfClwqCXUcW69fC6uf2r0eys9O+HLfeyw2qn5pmG6V/Ze9ZHWdUlvrmRraMww5O0HliPc+tAJudPWNVCxrHH1Vc/rQx1UnycijjxeXnqR1NUmtwp6UFERkAcdanSEBfXIqfYAOlOxt9u9BRngRQMN5utQsnbNW7lxnnHFUpJABx1oILl8Lg9aEz8kn1q9cvnPNUJj1oIaVKlQa+CPJHFXYkAI3DIPWm2gU9O3pVxVVpFPHlGaBSWu0YGMmht7b8hgB6GtCkImiEiA/Sq2oWuIRtB65xigzTR46rTks2lj3rwM4zREw7sZFWIoygK9j60AUNPA+CScfynkUc0nWvBXw7iLynjIGcfSql5ADIp7kVc0zTHu7qOJVJLcke1Bq9Lt9M1CNZTNbFyOFmiCkf2ojdWNtbx7LSC2JI/zOP0qKWwg0fS3urgquRhc/2rG3Wq7yfw0eAeA7HGKApd6NG8v8YM59VJAFV/93EZgYblgehVxn9aGR/EWo25YGUSJ6EdKPaXrkdwN0isFPcDkGgfb2tzYMhQ7kB82DxWp065keMBi2Af0qpaFJ4S8R3KeqnvV+wiOFCYUM2MHsaCWeMSRHvmh34ZFmTaoOKu3bzWzmGSPDAnOemKrxz+JIAEUfegtpEAoUDpxgVHeFkgblsEdM1ehhknnCrtUZ6kVHqEPhZ/nwcZI4JoM6beR4s9Pr3oXcaWrlDOhmOc8nj9KL318IYJZCFY5wq5rN3OrXGQqFQceVQetBeitBnDgwoDxjpxVyHWJLLy2W1hj5uo/KsjLqWoorgTON2ThgCMelWrDWFRgt9DtI6yRdvtQaZ4o9YiaYktKB50J6fSs9fWb27+GQfYnuKMaLcKL+NohvRv51PatBq+lrPBlQGB5Rh2NBhxCSoGOnFQzWh6KMknmjH4ZkbocDqPSnmDjykHPNAA/CbUO45NNvrKSJFeMZBUZH2oy9sSD5fyohq+mG3sZJG2r4UOWAOcfWg80uZwJNpyuOoaqkshzwRV25zIzM2CTzQy5yrHJ/Kghds5NVZTUztwarOcmg5SpUqDX2U4CYY4P9aIwyZGPWgds/IOaM2y7sAUBrTJQlwEYnw34J9DRifT2ljkTB3Y4oTaW+VGAeK3FtsOn2s+3dMgw/H5UGEW0VhwuDT/AMIB1HStRqOmRwzvJBkJJ5lB7VXi0+S4zGgxnq3bFBmo9NkuZsRqT7+grUaell8Po0lyQ07JhUHzH/xVq/EPw/ZA7Q9yR5I/T/uasBd6lNNqQnkLyOTzkUBr4iln1l4/xLBYl5QDotZq5t2gbaRvQEbSOtaFUmuEG4HwsE5z37CmtLAseZ0CMoxhRyaDPT2ZM6dF3kDaOSM98Vc0Rlh3EMCwOCpGOKU9xGrgQwtvPCmTrn1x6U/Tbtxc7TbwnrvbHWg01hutU3ODnvj1rR6TNIRszhsdxnmgemTLdlVaMo7ABQ3Q1otEg8K88vmXGOeooCF3AW2GTJIp1rYr4qZHvUt2/hXhSUYI5BzxV2IrhSxXJHY0HDAqvlQMnv3oN8UBvwnBOQePvWiQM8hCjOB1rP8AxHLEihHYM4OdlBgb+KWKMNIFxyAT70DaKGW4k8ed1IByVXjFaL4mukht1R08RzztzwPrWYfU51jkVI4lQrk+Tnn3oKtzAxObdzJCvG41YsrV3mRuU3DzdqabvxEj8W3UKox5Tj7miUMltIdkMm5yPlbjafrQXNPP4VkMBCrn58f/AL3rS2OsCJhFOfIw+xrJBHYNsZmJPGRwPb1qwfEgVhOmHA4weooNXdWC3DSS2pxnBofLbGIbSMEdqpaVq0trOuOYyOUJ4rUrHbaraCW3Of8AUCPMh9/agz1sFF1GSMgEcDp1qH4lndLHUWLeW5kCL9Bkn+1X5LeSC8VSCCDn2oD8VTE26xjlEb8zzn+tBh7jO80LvBwD70WuxhuPShVzypzQUXNQnrUrVC3U0CpUqVAYsJ+inr2rT6WwLrnpWIhcgitJoN6BIEk+xNBu7PgrxnPetRZSMsXOTsGcVmdKYOMMD7e9H/ECIoPT0Hegu3sfi26FBkKeOOxojbQR6Zp8l5MAxjXKg92/YVT0UeLIickZyF9faiOvxpJaG137UxksegoPONVklv7h7i4LEOfTk/SqUngWa5lkCH/p4yxNX7y9CytBHG0nhr85GFH09aByW7SSl5F8SU4OSDz7UHW1i4ChEUrEegx1FVbomaJJVlUnPnwMj61cjtJnjfxFVF6KO/vxT4NNEUexogwDcljg0A0TvLO3hq0hVcqV6j1rkayL4imEsOp35HHb70ck8G3gXzxozHBKHn9KHIxE8nhXauDx5jyDnvmgJ6Q8qzxuGYIF4UnoK3nw7eH8YspXcDkN7isHpYleVl8UOe4U5+9bHR91pIiS7vKecDH2oNTeyRXbgyLz2x1FSadbReISSzexGKoRTrJM0YPk3cEijllEFTdxgcCgtqqqvlAAxWD+K5THOHVOGAAHpW9DZ4rKfEtlLNJhEHhnqetB5RrUjzXkglV+VGMEnAodLHOYSEMexRg+YdO1abXIvwF29vcGPAwU3AkigTS2yK5ezLBujYKgH6UFLwblIASRtOc5OelKOYsr9wcAbRgCrizQS2nkke3ZRz3pngiUjDxuzEKoUevc0DbS/nSRo1y1uoG7d3+9FlvbZkJ34wPkc9TQ1bOaCQK5jkU8FQTuFPgihJInQ7xyCRgn04oCMNu4YSruRW9TkCi+l3s+nXayKcEN1HIYeh9qCx3BtlUL5kIPC8+/FG9NKXiBUkK7xghhQbK7tor6zS6tlGJI9yD0OOV/avM/iNR+HYY5DA16TpxW2tFtU/y8YAJ71h/im3DTXGOxORQedSsSTmqU3cGr9yuyQrVCcd6Ac1REc1NKPOahYc0HKVKlQSLkEVfsnIbg4PUVQUVctD5iR2oPQ/hW/MiiMnzD1rUCTfKqAE9q810G4MF6gzwT1r1n4PtPxd40zDIQhUHqx/YZNAasoxpdi13cMEdR1bt7UE1PVW1NiID/AAD1TuT3FRfFGqNqOom2tCTa2vlAA4JHUn71QgVICZFwrBctuPX2xQdezXA8bBUn5AuSaiuPw9sm3KRs3BTqSfWnNq0UxMVuuxnBAk/mP7UOFyPOjorMDjLjB+tBBeG9hU/h41ZOoYjkUNmt5pVEss2dg5Dk9TReQvPc7gjt5ezcA/8Aqo5raWVWSUJGjL/LyxP09KAZFCIpJJJgyEHaT6+39Kv2VtG1zHLbwoQo8wxnccd6tRadbqgj3SMx+fxO/HFTwwtFxAHLk4b96CiLfZfvIv8ACLnAKDv+1ehaarTtDFIMyZAJYjDVl006OS6M0hHC8Fe5rXaMNhQOMtkbSeme1AVvdND3PiwNhlHmA7mr1ortFsO9cfrTYd5JDHkdeOtWbYkDBNBLHHsXBJJPc1S1AlQeOKv1XukLkAHnHWg821zRo7pneNiHz/OM5/vWHkiltjLDJFJzwUyf0r2K7sUJyxJ56CgOv/D9pdQuZVlDjoynH3oPMDEiQYI2ZOAG7iktvH4aEOqhHyZADn65FHrjSDuEZTgcYC5wOvFUXsS4xbooi3Ybfkbsc0FWzeRDnzT84D9hRS3lEj7zLFIEOGjK8kZ7VWaBbRHnC53r/lhvm57Uz8REIwbdNiFvPg5KUBCfTgW3DdEFOY4WFWkWSFViZthPII7H61St9UnjdfHBeLbuVpWAIFEY50kRmLoj54DckA0F2PX/AAwlrM4YgYEvpVq7tE1KyLRNlgOHBz+ftWfNtGQZVyhyQq9Q3vUWl6xPot4DKuYCfOmcgjvigyuu2b21y6yIVYHkUBuAc165/iBpEUsH4y3AKiNZUYD54m/uD/WvK7uLaSO4NAJl6c1A1WZRyRVZqDlKlSoJV61atB1qquKuWgP3JoCtgCZVI65Br3f4LAj0hph5fnbd6E8D9B+teL6FZPc3McMY8znGfQdzXsf4220T4fiikyAw/hqPmYev50ADVUi01XlH/MfKoOPN6UEkuprmRpZ4gHRcKmcAL3NXLiWa+uTKYmdT8o7AVyKzEk2Y2MbMxDE8Af8Aig5BAwRGEYRQCeeOfWpIIEhh3zIkrNxvH8ue+KrXt9HasvhxtLICckny/n3ofNe3EqXEeA8eMgRgqAPTigvGYGQoH2nHlA6/cVxb+WJSlxApATOQwwADQuJiDv8AAjVcjcXOWY0QOzMb7FYvlTh+vtQEY7yGSIsbTPo4fOR+1KOSXYWsrNnQdWz/AEFQ2IkjuAdmIz0GOB7GrMcrjecOsOSpBGBnNAQs5lih/jQgEnhc96PWQaTw1SbK98ChMUYaNDPH4ijkNn+1GtE81xGoXybsgYxxQaWCN4xtI44wTVjBXnAp4wSRSwMYoFGxZckYpjgbsnrTs7RxUUzdKCnqDKygxoCVofKZmJWMpnbyuM1ekmYNgnaPaqsqxkCRHyoPPrQZLWre4KP4QjMrZCqRxmshcXcsMX4SUKPDYbmTOc+n9K9Ouo3dSyg9Dye9Yj4g0mUF54ApnJGBj5vagzzNGEfxGeJ0IjYsAQ35dquxxQyxKYWjYYK4QZGaFXbRvK8cu6F2HKA5IIrkVpMIZFiuGjwRtAGN9BaNmscj5kYgAjBqOJkTcssboq5zn1qwgliVQ0sVwX6huCPXmpYmS43RiNDjG5H4NA6LVH2xh13xEZA2kmr9rZwXkXikB1znaRzn6VVFl0EcwBU42novtVbxZdPmDggN0GOjUGzkCz6IYmyyxK6kN1Ckc15DqEOPNivSNG1qG9H4XIjlk8pX1rOfF2km2ZplTapbbIv+lv8AzQefXCYJ+tU3GCaK3icnihcoINBFSrtKgmWiNgmcH0ocvJozp8fkTjrQeg/4eaYJ5S5HmkkWFW9B1Y/kKXxRey6v8S3IRvDtrV/CiUZ4VeOPfvR7/DuMnTcJhTuYs3pyP7Cg/wATImnXD3JALSMf4Y7+/wC9AodTh0+NI7hiIw3DJyx+oqrc6vJcPi2jKW7EgdwD6ms6GaeUlnbe3TH9AKuadbzLI0k+4BjwM4z9aAqjG4t13Ltl4HAzmqME91Nw0LBGYghVwCB70XgMYcMoRV6KOcinzmPakbupUcbh1z9O9BRktWuIwyxbCpyxZ/lNXYrIuVIikKI4by4FOh8HwmaOF38vJJOGHtUUv4tGWW3VGjHzKVPC/WgJWwRbgIineW8xfgE0RgWJUEBgJIfPXqaG6Ws10rujklQAoOB09Ku7/CVlyFcZxuG0t96AjcLsUqfJjkKTn7UW0MyGQZUhs+UEdBWb/FO4VyysBw27kZrYfDg8aFZFAAzx3oDcflJB9KdnrXT83TrXDig5mmOuTTh0rjHFBQnhbcTgkD3pmAnzAMrccCrTglicnHtVcxu2MDjOaB7wrIhUrkEcEis9qGjmYYdghJyoyeKK3DSwEM7+T60PkkZ1LeM3IOCTQY3VfheG8VysqxzL/wAzrmspcWBtJWikfbJwVYg4x3Oe1enSybyFJVj3yuAaEaslvcO6Og3KByOOfagyE+nzEghcMwzuQ8//AL7VEWSF1cs4L8bSeM9M0SacLcuplXAXGWIBFQXKK9tuVw6qc8qP60EI1A28W1pUfGCB1zUM1wl4N0XDY+UDOTVS4j3IAgG08lRyPzqgG3gbWaNs/wAvBoL0yPCFmjBSVTnyHlfet5d4+IPhq3u2A8ee28OcD/qL8rffFYTTJ1uJ9t4MR7tokz1+v71v9NhMFs0QIXd51x0NB5HfR8EkYoJcDDn61qNVTE8o248x49OazV4MOfWgqUq6cZpUE8Y5GK0GmoMqPagMAy4rU6Dbie+giI4d1U/c0Hq/wQiabotxLdeWNIvHkPuei/esnfSTazeyzPGWDNyo/kX2rUfEMD/7oGGHym4uA0pHZRnH9BWagv4bC3RJ2KIPL/3OfT60DE022KBrSMttGGc8f+qovLDaIYJGE0h52KcEferkt1Nd4i8UQxYysSnOfc+tVpLSCRSdviP034xxQNivHlZo7dGR1XO9hk/lU8UJliJPiEqcbgcAGutabo98QYnGGCnBx71Mljc7NrBtuMjvgGgkV5N8fgPhB1JbqfTFRK0s0SuZwHjclhEcBh0x9avW2mQQOqu5cAAnzdD37V2S08NwY0VMk5zggj1NAS0SNLe3S4diRncAR1NTtEk0ktxc7A8o8qHoB61TSSaW1aMpyMIu08Y9aLRLFb2wiaMFlAwM9aCNbDDRxQsB6grkHPpW10W2NtbojDadvA9KzFmJTcIQ/lB8y962NkxeM5PQ4oLFcPWl3rhoOU1qcaaaCB1J6HvUbhjjA471MeCaYp57YoKlzCWQAqGBFDJLQmPzIxYc49KN3DptGWqKVlBKjzkjketBnHtTu3tkP2xVSaGMZEyn64HWtHII26nZ7VXkihZcO2YyR1Pf0oPPtXs7a6QiaJI/cE59qyIuJ7KVoUwQjnr0I9x3r1W/0xSXJCYIwOKxWu/D/WaJtuDyccUAaKRpXBMfhqR/KMqf2qc2kUuFGGUckr0qvaRmOJ3LuM/KcY/90leWF8qwycEq3cUDp7ZrckI25R9wtE/h7W/BlXT7t828/wDDDk8xE/2qib6N1MR2h2Odu4foaGXVs4LugPiY5X9qAj8X2TwSO7cSRP4coH6H8qw18oDmvTfit1udN8ckb5LSMv7spHNebX/WgHEHNKnUqC1aDLitZ8OSiG/t5GHCyqc/espZj+IK2Pwrbrc6lAjfIp3v9F5oPXNYiij+GHWfyqMSOc85xwB714/eXD3M58dQpVsKnJ2j0r0f4vvnn0vT7RQTJMDJIF7Htms2LFFYZINyOfl4+goB+nW8zLiVcR44cjDD0o9AsEOGicb1BG9sZ98UIuLuKIsRKkbqfkx1+vvVe6uQ0cixbY84LE9Se+PSgNvcEjzIoPVWNda+SMFbcuHKkuTxn6UCtr6RIHV2VyXCh8ZK/f0ouksEitCZI9ygdR09P70Ev4me6kO07M+bcP5xV2KKZkLTzFoQCo4xmqS3cqyRxbNofqdv9P3qZnC2+Vkd2BB2Z5x64NBK2omHZEkAMZIy2eSParRuFlmjkLbd2SVI+Ye5qmT+KYqxCnG5AOx7jpUzSbVSPGU2AMUUjn16c9KA3ayJJJDLFNtG84APJ7Yra6XxCdwG7J5z1rzyzVWjtyvJ358owR9fT1rf6Y+YyC3Q4x6UF8+tcPSlkUsg9KDlMfpUlRyYAGe5xQQ5HPPNRHHK5OBUrqOuKidcDGDzQVpQCygZ4qu0riXnhQMZq1PHja2SOahmjO7hhyPSgpygOxLFm/Wqk67SApUEHjNEjCysOfKehofewyQydAQRmgqT3Mkbtuyx5wTzQW4u2EEgl7gjrgDNFL3eMOd3A6gcigWo7CNzEt7gUASW5tjKYzIp2jhTxVHUkQthRwOSVIBGe1UNX8MXuUBwDgkVGbgqn8Qlx1GetBBc28schZgrAj5sYwKI6DcLdXKW942NvySZ4J9DUKSJP8jbzt8yt2pfhwo3QgKcZOB1oD3xVH4ekGRQRtAiZSOh3Zz+Qrzq/wCSK9BmvE1TRIN5GVYwz/UjymvP9RVkco/zKSDQDT9KVdpUFyyH8St78Drm7nIGT4WAPqRWDs/mr0v/AAxg36jJKwyFUKv1z+1AZ+KG/A6uCMk/h41YDpjH9qBXt/vj/wCFO7y/5hHB9hU3+IepmW+eK1IIXyyuBnPsPashDO6kKPMPTsKAnNBGykxZeQDzlhxUVuhlZllBZyQFAOBx3rtugVxvJO8dFOSa0+m6JK+0KBErjnPJNAHtLaQRB/EUK/DJ7e9Wo7Eo0byXAYMgGU6+1ai30O2URpKhLKMZwMfpVqO0G7ZHGoUEbWK5xQAbOM3DRxyCQujYVgtXTbXsjkwW6xr8rbjt3DtWgjtmdszE+xC4OfSrKWeMBNu7PpQALPTrgJgujTEYz6etXY9Nlco6zgNjBUjgCjaacFJcqqt1BWrtta/xCQAeB2/WgzcGmXitmN1ijZ+N2TmtXo0FxCWFwcsQM08W2fKTge/er8K7EAxyPSgd09aVI0sUCprdKdTX6UEDHOQKiZxnB5NSv9DionxgMBnnnPagjlk6ZAyB3qnJcbgSyY4qaVGnClAQP610WhYHxcfagpy3QRPMOewzVOQs6blDOfQUTkghTqm88470L1C+nhGFTYh4GwUFa4huiq4iAHfcaGXdjJIhSQRAZ4OaV3eS7TlyuecnJrO391cKTzuFBR1nRZmmT8OE5Pm7gYoFd6bdQylJY/MgyCpzgGpbnVLgzlVcqR1ANWba/vVO1v8AiBx8wycUAF8+JlXw2cgr/WiFvqUb4jmOJOgYDg/tRO9sLK9UvGDHPjGCcHNZe9tp7OYpNzz5WxwaDRaVGxs9UTGMxrIV9w3WsrruDdO3dyGP3rVfB9x4hmR/NKEKkf61rOfEkHgXjIpyuAVPqKAAetKunrSoL1lwa9M+FbgaNpU16eGitsj/AOyQ4X9BXmtmoJA9TitzqZJ+HjFHkCS5UH6KvFBSWJ72IHc21j5mPeo7axeS48K2A2A4aRhwKI6HZf7QHnfw4IzhiP5j7VpVsEZV8ICNVO0AelBU0LSIrQmSTDsTjJHNauyjWVSApHp6cdKp2NqMA8H0o5aREMGX5hQS29l/DHC5JyHolFZoowFGSc5AzxT7eJmjAIB+lXoYQnJ64oKAsQjI45OfyqdbJTIXwRzxV4AcHFLNBALZcAbVGOakSMBQB96fmujp70DcDuKcP1ruaWBQI8Vyu0jQcrhrtcNBGRTdox7U8+1cA4oG7QBwKZJGrLg5qXFcoIDCmCAKhntInXDKG+oq2a5nBoAk+k27qAIVNDrjQ7eTIeOPI/7OtapxnmoZEVgQaDzi7+G7OSdpHjjbngBcVSn0WGI7ofIo/lHat3c6eodmQ984NCLq3IDblIOe1BjJLBIiNwDj0z096qz6fHdwFJFzk8VpLm1yMAdfUUNEMlrKZAAcdiKDJPbTfD2pQTDzRowOfXnkGq3xdEn4lzEcouCn/wAGGR/Wtnq0Vve6c2R6hh3U1jdTiZrSMMckIUye+OlBlT1pV00qC/p6kyxgDJLjj716HqFrnToYAcKjbnb6nn7msHoy7rlDj5fN9+3616XekSSfg06QoA59Wx/agj0W32zJyEi6BAK2dtAAoG3y9sVl9LTAGByDzWw0hHkwrfIOcnrQT21jlt0Q7UYtbRUXLDnHNSRoqKFUAVMDzwftQPCqqgLwBXQTnA5HrTAc04dKCTNLrTRThQdrtcrtAhXa5XRzQKlSpGg5XK7SoGUsU7vSoGEVwjnmnGuGgYelNNPNMIoGt0NRM3OD0qQ1G/f60FeQZPTih9xECCMcGiTjIqrIpBJ/SgCzWAzvXAx2oPfW/JLDB9xWokYHqMGhmoRJJE2eMdKDz/V5Wt5vJ8n86+ooRqUQfT/ETkBtwPqO9G9bgKlgw6859aEWxzp89u/Ow+Iv06MKDDSAiRsDjNKpZ02TyLtzhiKVAZ+F+dRhB6GRP/6FbTRXaR3ZyWZnbJPfk0qVBodORTebSOOuK2dmihVwMUqVASQkgZNSIetKlQPWpKVKgcK6KVKgdSHSlSoO0qVKgQ6UqVKg7XKVKg4a4etKlQI0w9aVKg4e9NNKlQRt0qJqVKgYw4FVpe9KlQDroYJxVC45AzSpUGV19FMUpwOBkVlkAE6gdChB+4NKlQZC6GZ3J74/pSpUq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9636" name="Picture 4" descr="http://images.radiopaedia.org/images/1178535/9a531e6331f18c75893c8ba04d0d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14646" y="762000"/>
            <a:ext cx="5800554" cy="5272088"/>
          </a:xfrm>
          <a:prstGeom prst="rect">
            <a:avLst/>
          </a:prstGeom>
          <a:noFill/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Basics Chest Xray: Dr Sheetu Singh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Unilateral </a:t>
            </a:r>
            <a:r>
              <a:rPr lang="en-US" b="1" dirty="0" err="1" smtClean="0"/>
              <a:t>radiolucency</a:t>
            </a:r>
            <a:r>
              <a:rPr lang="en-US" b="1" dirty="0" smtClean="0"/>
              <a:t> on chest X ray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Pneumothorax</a:t>
            </a:r>
            <a:endParaRPr lang="en-US" dirty="0" smtClean="0"/>
          </a:p>
          <a:p>
            <a:r>
              <a:rPr lang="en-US" dirty="0" smtClean="0"/>
              <a:t>Emphysema</a:t>
            </a:r>
          </a:p>
          <a:p>
            <a:r>
              <a:rPr lang="en-US" dirty="0" smtClean="0"/>
              <a:t>Resection of mammary gland</a:t>
            </a:r>
          </a:p>
          <a:p>
            <a:r>
              <a:rPr lang="en-US" dirty="0" smtClean="0"/>
              <a:t>Pulmonary artery obstruction</a:t>
            </a:r>
          </a:p>
          <a:p>
            <a:r>
              <a:rPr lang="en-US" dirty="0" smtClean="0"/>
              <a:t>Patient rotation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39445" y="0"/>
            <a:ext cx="979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dirty="0" smtClean="0"/>
              <a:t>10. Lung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Basics Chest Xray: Dr Sheetu Singh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Emphysema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Flattened diaphragm (terrace pattern)</a:t>
            </a:r>
          </a:p>
          <a:p>
            <a:r>
              <a:rPr lang="en-US" dirty="0" smtClean="0"/>
              <a:t>Tubular heart</a:t>
            </a:r>
          </a:p>
          <a:p>
            <a:r>
              <a:rPr lang="en-US" dirty="0" smtClean="0"/>
              <a:t>Increased rib spaces</a:t>
            </a:r>
          </a:p>
          <a:p>
            <a:r>
              <a:rPr lang="en-US" dirty="0" smtClean="0"/>
              <a:t>Increased </a:t>
            </a:r>
            <a:r>
              <a:rPr lang="en-US" dirty="0" err="1" smtClean="0"/>
              <a:t>retrosternal</a:t>
            </a:r>
            <a:r>
              <a:rPr lang="en-US" dirty="0" smtClean="0"/>
              <a:t> air spaces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39445" y="0"/>
            <a:ext cx="979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dirty="0" smtClean="0"/>
              <a:t>10. Lung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Basics Chest Xray: Dr Sheetu Singh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8370" name="Picture 2" descr="https://www.med-ed.virginia.edu/courses/rad/cxr/web%20images/Emphysema%20op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838200"/>
            <a:ext cx="4419600" cy="530352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39445" y="152400"/>
            <a:ext cx="979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dirty="0" smtClean="0"/>
              <a:t>10. Lung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Basics Chest Xray: Dr Sheetu Singh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Pleural effusion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Obtuse angle with chest wall</a:t>
            </a:r>
          </a:p>
          <a:p>
            <a:r>
              <a:rPr lang="en-US" dirty="0" smtClean="0"/>
              <a:t>Not confined to </a:t>
            </a:r>
            <a:r>
              <a:rPr lang="en-US" dirty="0" err="1" smtClean="0"/>
              <a:t>bronchopulmonary</a:t>
            </a:r>
            <a:r>
              <a:rPr lang="en-US" dirty="0" smtClean="0"/>
              <a:t> segment</a:t>
            </a:r>
          </a:p>
          <a:p>
            <a:r>
              <a:rPr lang="en-US" dirty="0" smtClean="0"/>
              <a:t>Air </a:t>
            </a:r>
            <a:r>
              <a:rPr lang="en-US" dirty="0" err="1" smtClean="0"/>
              <a:t>bronchogram</a:t>
            </a:r>
            <a:r>
              <a:rPr lang="en-US" dirty="0" smtClean="0"/>
              <a:t> not visualized </a:t>
            </a:r>
            <a:r>
              <a:rPr lang="en-US" i="1" dirty="0" smtClean="0"/>
              <a:t>(seen in Consolidation)</a:t>
            </a:r>
          </a:p>
          <a:p>
            <a:pPr>
              <a:buNone/>
            </a:pPr>
            <a:endParaRPr lang="en-US" i="1" dirty="0" smtClean="0"/>
          </a:p>
          <a:p>
            <a:pPr>
              <a:buNone/>
            </a:pPr>
            <a:r>
              <a:rPr lang="en-US" i="1" dirty="0" smtClean="0"/>
              <a:t>Diagnostic modality –</a:t>
            </a:r>
          </a:p>
          <a:p>
            <a:pPr>
              <a:buNone/>
            </a:pPr>
            <a:r>
              <a:rPr lang="en-US" i="1" dirty="0" smtClean="0"/>
              <a:t>I/L Lateral </a:t>
            </a:r>
            <a:r>
              <a:rPr lang="en-US" i="1" dirty="0" err="1" smtClean="0"/>
              <a:t>decubitus</a:t>
            </a:r>
            <a:endParaRPr lang="en-US" i="1" dirty="0" smtClean="0"/>
          </a:p>
          <a:p>
            <a:pPr>
              <a:buNone/>
            </a:pPr>
            <a:r>
              <a:rPr lang="en-US" i="1" dirty="0" smtClean="0"/>
              <a:t>USG chest</a:t>
            </a:r>
          </a:p>
          <a:p>
            <a:pPr>
              <a:buNone/>
            </a:pPr>
            <a:r>
              <a:rPr lang="en-US" i="1" dirty="0" smtClean="0"/>
              <a:t>CT chest</a:t>
            </a:r>
            <a:endParaRPr lang="en-US" i="1" dirty="0"/>
          </a:p>
        </p:txBody>
      </p:sp>
      <p:sp>
        <p:nvSpPr>
          <p:cNvPr id="4" name="Rectangle 3"/>
          <p:cNvSpPr/>
          <p:nvPr/>
        </p:nvSpPr>
        <p:spPr>
          <a:xfrm>
            <a:off x="239445" y="152400"/>
            <a:ext cx="979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dirty="0" smtClean="0"/>
              <a:t>10. Lung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Basics Chest Xray: Dr Sheetu Singh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1. Type of view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 view</a:t>
            </a:r>
          </a:p>
          <a:p>
            <a:r>
              <a:rPr lang="en-US" dirty="0" smtClean="0"/>
              <a:t>AP view</a:t>
            </a:r>
          </a:p>
          <a:p>
            <a:r>
              <a:rPr lang="en-US" dirty="0" smtClean="0"/>
              <a:t>Lateral view </a:t>
            </a:r>
            <a:r>
              <a:rPr lang="en-US" i="1" dirty="0" smtClean="0"/>
              <a:t>(all fissures are seen on lateral film)</a:t>
            </a:r>
          </a:p>
          <a:p>
            <a:r>
              <a:rPr lang="en-US" dirty="0" smtClean="0"/>
              <a:t>Lateral </a:t>
            </a:r>
            <a:r>
              <a:rPr lang="en-US" dirty="0" err="1" smtClean="0"/>
              <a:t>decubitus</a:t>
            </a:r>
            <a:endParaRPr lang="en-US" dirty="0" smtClean="0"/>
          </a:p>
          <a:p>
            <a:r>
              <a:rPr lang="en-US" dirty="0" err="1" smtClean="0"/>
              <a:t>Lordotic</a:t>
            </a:r>
            <a:r>
              <a:rPr lang="en-US" dirty="0" smtClean="0"/>
              <a:t> view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Basics Chest Xray: Dr Sheetu Singh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6322" name="Picture 2" descr="https://www.med-ed.virginia.edu/courses/rad/cxr/web%20images/B--effusion-p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75" y="1276350"/>
            <a:ext cx="4886325" cy="4286250"/>
          </a:xfrm>
          <a:prstGeom prst="rect">
            <a:avLst/>
          </a:prstGeom>
          <a:noFill/>
        </p:spPr>
      </p:pic>
      <p:pic>
        <p:nvPicPr>
          <p:cNvPr id="56324" name="Picture 4" descr="https://www.med-ed.virginia.edu/courses/rad/cxr/web%20images/B-effusion-la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4425" y="1371600"/>
            <a:ext cx="4047575" cy="40386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468045" y="316468"/>
            <a:ext cx="979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dirty="0" smtClean="0"/>
              <a:t>10. Lung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Basics Chest Xray: Dr Sheetu Singh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7346" name="AutoShape 2" descr="https://www.med-ed.virginia.edu/courses/rad/cxr/web%20images/hydropneumo3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7350" name="Picture 6" descr="https://www.med-ed.virginia.edu/courses/rad/cxr/web%20images/hydropneumo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189653"/>
            <a:ext cx="7391400" cy="4525347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468045" y="316468"/>
            <a:ext cx="979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dirty="0" smtClean="0"/>
              <a:t>10. Lung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Basics Chest Xray: Dr Sheetu Singh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Asbestosis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Pleural plaques (primarily the diaphragmatic pleura)</a:t>
            </a:r>
          </a:p>
          <a:p>
            <a:r>
              <a:rPr lang="en-US" dirty="0" smtClean="0"/>
              <a:t>Pulmonary fibrosis</a:t>
            </a:r>
          </a:p>
          <a:p>
            <a:r>
              <a:rPr lang="en-US" dirty="0" err="1" smtClean="0"/>
              <a:t>Mesothelioma</a:t>
            </a:r>
            <a:endParaRPr lang="en-US" dirty="0" smtClean="0"/>
          </a:p>
          <a:p>
            <a:r>
              <a:rPr lang="en-US" dirty="0" smtClean="0"/>
              <a:t>Lung cancer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20445" y="240268"/>
            <a:ext cx="979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dirty="0" smtClean="0"/>
              <a:t>10. Lung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Basics Chest Xray: Dr Sheetu Singh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1143000"/>
          </a:xfrm>
        </p:spPr>
        <p:txBody>
          <a:bodyPr/>
          <a:lstStyle/>
          <a:p>
            <a:r>
              <a:rPr lang="en-US" b="1" dirty="0" smtClean="0"/>
              <a:t>Pleural plaques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images.radiopaedia.org/images/1827647/6b765cac7f64a5107b54df2e031e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5497" y="1082675"/>
            <a:ext cx="6233645" cy="554672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39445" y="152400"/>
            <a:ext cx="979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dirty="0" smtClean="0"/>
              <a:t>10. Lung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Basics Chest Xray: Dr Sheetu Singh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Pleural fibrosis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3490" name="Picture 2" descr="http://www.aafp.org/afp/2007/0301/afp20070301p683-f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9908" y="1554162"/>
            <a:ext cx="5324292" cy="4160838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39445" y="152400"/>
            <a:ext cx="979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dirty="0" smtClean="0"/>
              <a:t>10. Lung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Basics Chest Xray: Dr Sheetu Singh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066800"/>
          </a:xfrm>
        </p:spPr>
        <p:txBody>
          <a:bodyPr/>
          <a:lstStyle/>
          <a:p>
            <a:r>
              <a:rPr lang="en-US" b="1" dirty="0" err="1" smtClean="0"/>
              <a:t>Mesothelioma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https://encrypted-tbn3.gstatic.com/images?q=tbn:ANd9GcS31tS98_aDGyzc9njNbnLLScDCU9BxHGXaCK982AbDUljImVTH"/>
          <p:cNvPicPr>
            <a:picLocks noChangeAspect="1" noChangeArrowheads="1"/>
          </p:cNvPicPr>
          <p:nvPr/>
        </p:nvPicPr>
        <p:blipFill>
          <a:blip r:embed="rId2"/>
          <a:srcRect t="14873" b="6704"/>
          <a:stretch>
            <a:fillRect/>
          </a:stretch>
        </p:blipFill>
        <p:spPr bwMode="auto">
          <a:xfrm>
            <a:off x="1527175" y="1600200"/>
            <a:ext cx="5635625" cy="44196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39445" y="152400"/>
            <a:ext cx="979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dirty="0" smtClean="0"/>
              <a:t>10. Lung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Basics Chest Xray: Dr Sheetu Singh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Round </a:t>
            </a:r>
            <a:r>
              <a:rPr lang="en-US" b="1" dirty="0" err="1" smtClean="0"/>
              <a:t>atelectasis</a:t>
            </a:r>
            <a:r>
              <a:rPr lang="en-US" b="1" dirty="0" smtClean="0"/>
              <a:t> – comet tail sign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4514" name="AutoShape 2" descr="data:image/jpeg;base64,/9j/4AAQSkZJRgABAQAAAQABAAD/2wCEAAkGBxQSEhUUEhQWFhUVFxgYGBgYGBoYHBwYHh0cHB0YHhgfHSggGBslHBoXITEiJSkrLi4uGx8zODMsNygtLisBCgoKBQUFDgUFDisZExkrKysrKysrKysrKysrKysrKysrKysrKysrKysrKysrKysrKysrKysrKysrKysrKysrK//AABEIAK0BJAMBIgACEQEDEQH/xAAcAAAABwEBAAAAAAAAAAAAAAAAAQIDBAYHBQj/xABMEAABAgMFBAgBCgQCBgsAAAABAhEAAyEEEjFBUQVhcYEGBxMiMpGh8LEjQlJicoKSwdHhFDND8VNzFRYkY6KyJTQ1VGSDs8LD0tP/xAAUAQEAAAAAAAAAAAAAAAAAAAAA/8QAFBEBAAAAAAAAAAAAAAAAAAAAAP/aAAwDAQACEQMRAD8Ay6DIgoEAIECBACBAEACAKBEhCEgse8dHYPo+sO2SUqasS5UsqmHBCUXyeQDjy5wERAJwD8IX2TAkkBtK/sI0XYfVVaJoCrbN7FP+EhlzG0J8CD+LhGidH+iFksZBkSRfH9RZ7SZvZR8H3AIDFdk9CbbaAFS7NNunBUy7IS3FZBVxSDFisvVLa1fzJlll8FTJp5gJA9Y2nsXxNYbSmpBrXfAZTL6oF/8AfZYO6zK//QGFjqgUfFbqfVkKHxnRrCpQb38IjKmgbuNIDOZfU7I+dap5+zLQP+Yqh8dUNlGM+0nlZx/8cXdU8H5zQtAJ8K4Cjr6q7AwAXaQdb6D6XGiHaOpyUf5drmJ+3KSv1SoRp1mtSkOZiQRg4qeQ0hIXLJdDh8sBAZdK6ma962kj6tnY+Zmx2rD1VWJFZpnzz9eYEDylhJ81RdzMOaTxAhcpQMBxZHRGwo8Nis3EyUKPmtz6wm09ELAvxWOy8RKSg+aGIiy3xuiKucnceIgKPb+qrZ8x7iZso6y5t4fhmBXxitbQ6oJqXNmtSFaJmoVLPNabyT5CNiQhH0U+Q/KFGSN4gPNu1eh1us3emWdYH05fyiDvvIe795o4iZj4lCuYfzFY9XGzNUFvSOTtXozZ7TWfZ5M0/SUhN7ksMoecB5p7AHwkcHf10hlSSCxDRsXSPqkkqF6xqVImfNRMJXLUdL5dcs73UBpGWbQsMyTNVJnoKJifEg+IH6SclJOIZwYDntBtAUluGR1ghAHAgoOAECA8CABgQIEAG3QcJ9+6QIA2gjBmCMAIKDeCEAbwtJuh82LbvrHSClpFSfCKnfujXurDoIWTbLWj5RTLky1BwgfNmrTmr6CMsTVrocboT1XKnhM223paCAUyR3ZihkpZP8pJ08R3Rr+y9iSLKi5IQiUMwgVO9Sz3lneTEDb237NZA9pnJlZpQXXMUfpCWl1KO9mEUXavXKxIstmfSZPUB5S0YjioGA1IoABJHdGJJugDM8I4Fo6aWGUWVapCeC72H2Qr1jEdt9KbXbX/AImepST/AE0siWN1wYimKnjjgNkA/AemYgN/n9YWzkh/4xB3ITMX6JQY5COsywBRPaTm17BbfF/+GMYSQc2LcjwfAmn7QkOTw0gNZ2z1vSQCLNJmzDkqY0tHkHUfJMVW0dZ9tJ7qLOgZNLUs8ipZ+EU+hbWjhsRqd/8AeCCHBqGT61yGOpgLXL6w7eD/ADJagMjKQBwo0aj0etMybLTMny0oUpKSEpfOoplTKMi6G2ZC7SgEXiSyA2KgxJ86cI3CxycEoqRmcP0AJ+EBJSonFokSgdTByrEwcmusOCRvPv2IBuY4wJ893vzhtNcVK84k/wAGo5gepglWcJrjxr6QEcGtCTjppvhRkrbPnX84mSEg1PKHYCobZVtEAGy9kde6kqB+8Yz7bXTnatmnXJk4AijGSgglqjw15GNuXLB4xytr7KlWhJROlomJNCFJBpqDik6EEMWgM82X1xTQwtNmRMFO9IXdJ/8ALU45XhFr2b1kbOnsBP7FX0ZwMuul8uh+cUHpB1bGWlSrNMvJDqKF0UEgE+LAmKDfKmdyWYAn04wHp+y7QlTkns5kqaCMETErfyJaOL0s6IyLfLuTklK0/wAuaB35b5fWRqk04FjHnTs0kuAHGeHkYsmwumdssjCXNMyWK9nO+UTjkSbyORauEBG6S9GZ9hXctCbyVPdmJqiY3zknJYGKDWhxFY4C0NzwOsb7sDpHZNryVSZiBfZ5lnmF8Pny1BioA1Cgyk0cCMz6d9Dl2E3w8yzLUyZuaFHBMxsFfWwVuNCFMgxAWkgsYEAIECBAEIOBBQBwIAMCAKDEFABgDeAhDlhnBNHT2JsyZaJsuTKDzJyro0AxKjuABUdyTAW3qx6Ki1Tu2mpJs8hQocJk3EIOoFFK+6nWLH1hdYi5SlWSxK+VBKZs+huqzloyKxgVYJwFXbp9K7enZGzkSrLRah2Mk53iHmWg/WqVfaUmMTSopYgl8e8ARzd7z74BK1FSipRUpSiSpSiVKUdSo1J4wacN1ArnhwNKQsqTecJZLvdGm78oEmeqWVXFGoKFZOg4gjMFn3NAJmAZHg1aDDR+UOTnmLWpEq6CSq4gKUlKdKuQkcYaQWdmPEA01rgd+MGUhs4ByzqSFd8EpAPde6S6SB3gCzKunCrQ0kKSxqDkWIrhTWD8xgGxYwakhseIY47jg3lALUzXOzZQKiVVegqCnAJDHAZnGGFIo5dtYcSsjBRTuArzIYn1gDcWIxYmuNSctG9IC29UovW9SiCRLs00jO6byAk7qE1jctnywhAA48z79IybqWlgzbYG/pyiFZ1UsFPBwDyjWrIrI0IAH6QEsGDEAGCeAMw0701x8vfnBrVpBSzWAcUlsIDwcAiAIQianOHITMgOVtSy3kqDDvJI4+/zjBOkuxl2aeQPCTeSchnHoa0/N4t5g/m0UXppY0KlLvil1YSQHUCQQ4qMHwdoDGTMcknOpIFTvGjw5MWkklCSlNKE3iOdAS9aAQlaEpoFFVasm6KbyXPkBAQB8+8E0YgOccg4GpxygFWO1rkzUTZSimZLUFIOh3jMGoIzBMbp0S6SytqWZYmITfAuWiQapZWCgDjLVloXGVcGZizvXHB+UdXottpVhtUq0JcpQWmJHzpRopO8/OA1SIDp9PuhSrCsKQ6rNMLSlmplqP8ARWf+VWfHGnER6g2pZJNrsy0rZcmajvNmhQdM1OhFFAjSPOHSDZS7LPmSZvjlKuk5KTihY3KSQYDmmBAECAOAYKBAG/usCD9+6QIAoBgoXIReIEAJSRicB6nSNh6oNg3JKrbMHyk8FMunhkg1I0vqAH2UDWMu2Ns02y0ybOhReasJoGuoxUocEBR5R6asFmQhACQEy5YCEjIJSAw5JDecBivXBb0zLYiUkkqs8tlD5oUtlkalTXSeQyMUYjhh+bcjD1sthnTZs4kq7WYuY5D+JRIplQ+kNJxGeLjB/UEUgCUGxAgHhBBByD5e9IUqhbTEZODn5YQAOGGMEhVcMS0OJSXUSzM+AFcmw15wgVI9IAkrwHsQZDYitMNCHHoYORLBUEkhL0vHAE5mmG/LGDkzXUgLDgEIIJbAswIwamuGkAAmjsWw3XmwfB4EtTcjn+flA7FSaL7rZYk1IJADvnUtQcBCnHzkijB7yg4xGbNhlAar1L2b5O0zAQSVy0kUcAJJBIGpUfKNFWGN4YjEajMcYzLqTSwta8lKkoGGQmKOA+tGoKrWAfSRiMIML3RDMy4eOtP7GFm0jDwn19YB5awcBBDnDY9++cLSPfv3SAfSYMQw7QaSYB9obVBpeEqgI1swSNVfBzGZ9Ye31SwUS1AZHAk/oOEaHbpmJHzQw4n2Iw3pyZgn3ZnJ8f13wFbVUuc6uP0g5clSiAgXyRgkOcfo58ngIWQaMTwBrwatNYTjj+7+8oByZIWjxy1pP1kqTzrCUopiBoHqffGFm1KuBCyVoDlIJPdJpQ5CmENLSBvwxw/eA2XqY212khVnUXXZTd4yFklP4F307gRHI659i3ewnj61mWdWdclRPC8H3iKp1dbYNl2jIW/cmq7CZj4ZhAB5LuF9xjV+s6yifs60tjLSidvBlqBUfwBUB57aA8Oz8X+kH54H1BhqAECBAaAI+6QINvdYEADDkgsTuD+RB/KG4ck4/dV8IDRepPZwNrnzsRJlBKeM048biFD7xjQOnm0TI2bPW5B7G4lmftZ5uD8IWTFa6l5DWO0qaqpyUPuRKSfQrMJ68doBKLNZknxKM5TZBCezSDzKj92AylDBqEjDIeVDBECmJfFxhuOvKHFKZIYqBPiBZqYNnmcd0NN7EAtIYORTLEE8C9GxeOptK2JtEtMxSJaJyAErUl09qnALI8KlAsCRWr4CnJUlu8xbU6+UA0JGdMMcmp7xgFlLChTvGfMCgAfWBKmgKSSwuqBLZgcSfjEmZYFmzi0ITelpVcmEVuLLeIZA0IJpUREVLLAkUOfxG4wBKQUkp0JHkWw5RMmzAyFurtVJZyKhKSU3nYEqUAztQJOZhla7wS4dRSxLly1BQKxIA1JMAhaFKSQUqYpKVpIUC2FQ6CCXyL84BtKXDZYsrujQkE000giHNDiQKP8ADhBqVri+Lw4nK6bpxoS4L8eFYDd+gHRj+Gs4QsXS99bHMgMHGiQPOLN2AHhUfiPIxQ+hfWVKXLEq2ky5op2pBMuYwa8SB8mos5BYVoYtkzpHY0ovm12YJbEzkN8YCTMlhZuqIGZfd+X6RDs6yFEFRZz5mKP0r6ypN4JsfyreKapJCMaBILFW84cYGwuscTWTaZSQpPzklnDsDuIOUBpSBpDgER5VpSwIwIBFcmd2aFmcIBZhSaQ2VaVhvta1gJBmwzNmsN5w4waUPhU7veMVHpl0hVZQyQe0UHrglOZb6UBJ6RbZlyJK0hTzAk0BrvL5GpLRhdpWVTVEvedyCCDi4pm4jqbX2mqZUl8ueLnlHHM8FIStyA7EAXkfZPzk4m6aaNASLNYFTP5SkFYwQVXF/dCmCjwMR5tnmdoUzAUzMSJpuniSrF9YZtCiQAbpA8JCQDrj4ieOETZO1ypIlWoGbLoAqhmoGqFnH7JLGAan2CYjFJAxCgy0kfaFGiOgtnD0yV2bpSoLQahQo44Yg7oZKToc8jAFMmEAlJqKp3EVB1j0nZJqLVIQs1l2qSCfszUV/wCYx5rO/wDSPQPQH/s2x/5AD8FKpAYBbLOqWVS1+OVMXLVxBY+oMR4ufWvs7stozCKC0JlzxoVEFCxxvJJ5xUUSyMnVkBlvgGlIIxBHGCh1iEm8+TA6w1AF790gQIEAcPyU0JOdOQqfyHOGAHNM4kTRiBgAATXDTmawG39Ukop2ZLUcZsyfMP47g9ERQutiZe2iRTuSJKQNSQVnn3o1DoHKu7NsY1s6Ffidf/ujLutSURtKZTxSpBH4LvxSYCpJSeDYkmnnDpkpUH7VKVMHCgoJfcsJPkWaAUsAVIUF4B8CDibpq+FRSGSdf35wClS7uhOYBCsOD/tE+dtiZMlIkzVzJkqWolKAQGBagOdQ/eBzjnDy1xgFJejUMBNsVsXZ1L7NXdmpKFpxvoPzVNRx8QYjuKOn7TUJfNzoMm83ifPkWRMp0zJsyfQXEoCZSeKzVR4RAlBmJS/G8xfNwR7EAlctjjepQ+6A7tYXaJqllS1VKiSS9STUl83Lw27sMncByzmjh8MBjpjAQP3/ALwDkpZa65Z34UINKYsPIRJsqSspRLSpS1lgCUthil82d64Qz2oCSChBJDBZvOlq0ZQTk3eBgJVUVZ6Pkx1OnpjAOyFYVZ2+c1DruzYVhuaHPeBpjrwrpzh227NnSLomy7pWLySChSSnW8gkYmGZRSAbyQp8L17HWhBIgFISbqrqSyGOajiAK4DEvSClE3gVOah+bDHXhChaFBISFqSjG6hRQHObBgTvMOqbWpxypkYDfejU4TrJKVRwkJPIAfBomLkNhFX6sVTDY0k1SpSyk/VBunk4LcYvEtDY++UBw59q7OpIo54byXAAiqbY6ybCBdJmLUCBfkAKHO+UpUKZGO31rWATNnrKh8nLKVqAJBYFqNiA7saZ5Rh8xNmZgLRzVKA5Mgq84CxdKtv28XFpnAWWa/ZTLMVJCgMUqUflEzB85JbPjFVtFpmTKzFKmKGKlEqJ0clyo+6xZuh1vloUqxz0ibZZ5JuLFUzbourQseEkBqZ3Tq7W3OhU6Wq9ZlfxMk1SAQmckaKlKa8oYOl30EBW0JdCyaMU5au9ODRFJNTSkS0TlIvS5iVDNSVApUC4ckGuGsRO2bCnIP5wDq0i8QzDfWuvCHLKhKgUEkLLdnhdfQvg+AO+sMXqNnhWvAP+8JV+vvdAOBRFM39cIIk1D+sPzZhmd/8AqUC7ox0WBkaMW4xHfV3/ALesABHoXq0N7Y9nP0UL/wCGYv8AKPPq8mYgh94On9qYRv3VFOB2PL0SZwPJangKj132QEWSZvmyn3m6tPwX5xlEoF6FtTgwjaOumS+z5Sjii0o9ZcxMY9aUgX7pCgbpcBsXyyrlAMTZhUonWEwGgoAGBBwUA726smHAQhSiQxOEL7UaBtP3hyRKT2gCyyQxJ3Uy5wHonokr/o6xn/wkj0liKL132ECdZp6c0Lkq4puzEei1xberO1idsyyk4pQqUeKFqT8GPAxzetixmZs9S2cyV2eZz70hfKr8oDG7gwvNSjjeCz13whSaHDH2W9iHDR8b2Qam8nfhuh2wLlAvOSspoCEEJVTFr1OL4QEV99fKHCompbgwbyFBhDtsTLCmliZdYN2hBUHrW6AMCIbBAINSxc6Hdq0AQ34HEjIPU720iRbUJC1CXMMyWCyJhSUBSWDG6SSkl8DWsSrVNsy5aOzkGXMVeMxQmKmBnYEBQ7rsqmTDWIKmJZL6gE13cIAlgs7OA2AZzizs5OMGpIBIL0P7jnBIN5N5ODM/DLzyhVqnhZTS6QhCFFx3ikNeLYEhnxciAdl2hUpwhnUBevJRMYEuAEkEBWFWfEBoatAIKgtTqSWJBB7zl6vluhF6r73DMM8YQDufgf2rAOpL0NA7sAPEcToSauTCEEs6uGGOuFI6dqsEhNnlTEWgLnElM2QU3SitFO/hoNXfERz7pxOIYUGGjZADWASlV0lg+DhQBG6nnHY6M9HZu0JpSj5OUlhNmgG6mngSCe8sgOEjAY0xkdDei6tozymqZMsjtVihJIcS0vTtFMa/NFTkDuuzdkCXKRKRLTJlI8KE1I3vrvcknGAXsazolyJcqULqJaQhI0CaDn+sdBJiKiwqQfk1clfrrCJttusFoUkqwfAnQHCAY6VSBNsVqlEgdpImpBODlCmcx5wCCwCgyvrEtwcODnXlGqdce2lCRKs9UietRmAGply7vd5qWnjdbOMts6ymgLA0cfofFw9YB6SReQwqCllOa97IHjSNRtWyf4my4ArcAvm1Qrji/wDeM2saClYUuYgFK0KCSkkkAuo3GdJF0CuLiN7sNnSiWgAYpCiSKkmvLhAVTo30bZExE5KJpEspQot4V0Msqu3gAQCCCDSM42/sFFmmlBSuWsMSlQcVGUw+INo+Mb7LDYU4RH2tsuTakdnaJaZicWNKjDvYiA81rsw1Hvf/AHhpUnl5xbelFnRZpqpRs0sZpIvE3calRoYr0wpZ+ybIG8ogni4IwJo+EBBUkj9vjCUO4IcFxXfq+sSLvlWkNzEtXKhgEFmFKgkcsg3nGx9TdtP8FMl5JKn4rWfyJjH01C82ZTcwD8Y1bqakf7POXkpYSOTn8x5wE/romD/R6HztMv0RMMYoo93ifQRr/XRM/wBlsyDnaFLPBEtQfzWIx1SicYBMGYECAKBAHv28CAeEnUjgHeDWfETnQDdT8hBhDYqPr/eCYHAAtlUHkf1gNW6jtpvLtNmPzFJnJ4KFxY5FKD96Lx0qsvaWK1yqd+TMu8w/mFAH70Yd0D2wLFb5MxRaUp5Uwn/DmMHOl1QQo/ZMehFpxSrCoO8Z+jwHmWSpwHLJDPh6DEn3lBnGtWw/sYf2tYFWe0TpCgxlzVJbUO6VbgUlJ5wxxFPOAIl8a0FeWBgubM508ofvEG6pCX1QGUU6kAt6A6xKs2w5k4FclctctL3lqVcuUc30qqC2jgwEGYQ50q39tIk2K0GSoTQWUmoBY8i+W6CCkJLJVfYElTYsKXRkHblEZVakuzY/lrAdjae0J9tUJk5csKW9xKUlIKUA3jR7oABxORIDCOt0J2dIUm0Wu1ALl2eWBKQqoXMqQgJxKiyQAM1GI3R3ZZmyJkw2uXICQoXFkOq/Qu5HdzYO9BHO2ra0pVLlI/lSNcFKI7yiNWJG5zAcpEo4HxZivEiuY88YN8NdwqdKecWG09F7RclzuyV/DzAnvoXfup0VeZThLAFiC0cu0TlqUosU3lGhAwNR3sTlXOAZkAPdPzgxyrQj/iA84MIUzAOouEp1U4ATxdhDZTQuw1qMDTLKO50Us5nW+ypW5+UTMXSpEp5rniEJHlrAb/0X2HLsVmlyJY8A7ymqtZ8SzvJc+QyjoqgwpxBKMARhHZhTggVhbQBAY5112Iy1WRZqB2ySWof5agMdAvyjOEqZ1YsaAl8cHbINUcI3nra2Z2+z1qTVUkicmjnuOVAD/L7T0jA1KGWr48vhAdTo1KRMtEtC7ir5IUFqMsGiiVGYxY45Pgz4He9jbQlWiUJkpQUkdxTKSogpoQSkkPT1FBHnMpTgFO+IKWbc79590drZtttVkSlclc6RKWbyCySgr8LjJbsxBDs0Bv6Rxg8YoewesmXMkg2mWpE1Juru+BRAe8k5FndBqKsTHTV1gWO7eQVqIxSzKGe8F4Didadp7gBSFgKDXkAgYYL8STGWqmguEsh2e8fIXvPFotHSrb8u1m9dUBUFN6rnwraqVOMcG5xUihqAuNCQl+RLesAFEpL91TUeikmm73SGRi2VYXdu0cVyBf8AakII3GAbvMFVybju3xvnQTZKrLYLOhYurUDMUDiFrqx3pTdHGMi6FbCNttsqSf5aVGZNOVxBBI0qWTzj0NawVKSPfew8gB5wGOdddue0SJIP8qQVHjNW3ndljzjNY73Tjan8TbbRNT4VTClH2JfyaW3G6TzjgkwAEEYECABgoOBAGTCpRYj94OZJKcQz4HEHgcDBSkua4AOYBc1FWODGNy6sekP8ZYxLWp51maWtzVSP6czfQXSdUnWMKVNJxwjrdFduzLDaEz5dbtFodguWWvI+BByIBgNC63Ojqjdt0oeECXaAK90eCc2g8Cj9nIGM0AerBIy09f1j0hs23yp8pE+WRMkzUvUO6S4UlQ1FQU6giMf6xOhYsS1TrPWyqULwFTJUrBO+Up+6rLDSApwDUDEnMPlvYQ4ZnduCicS2Ki4qSeGGUIdgd9DC0rFUrcgPdCQHBpnpqPZBFwkXhhgdx3itDkcKQkjj5Q+kJ+YgqWQACo65XQz8yeEJ7N1FLpP1gTgMSPWATJFwhdC2GCq6Fi43ihEBSg5IGeBJOONWcwS5rlJAYDAYhq5fGFTEeA/SSC5IYMSkvR8UkwHa2Lt2cizT7MpazKmIV2buyFM6gl8AQ2G8xyQQboVlQkMCz4ucGf4Q3KUxKhgl21r3QPX4wKYYaNUfEn3hAFJHdaoViC7Z1BpWlRz1jQOqDZBXMtFpo0pHZg/WWQpfMISn8cUeyWRc+YiVJRemTO6AirmovP8ANoxL0pHobonsZNlkJkywAHKlNW8otXyAxyIgOxsycFITqA3H20SlNHJ2T4lpFUu76F6ef5QduJvsqgyfMNlAdO8NQ8LaOFNCQCSwapNKbyY6OzATL7zhy4FRSmRqHqW3wCdoocBKW7xwIcGme5o83dI9lfwlrnWY4Slsg/UV3kY490gcjHo6XPvTCQ3dSQBoXDxm3XHsEqSm3oDlAEueBmh3RM+6SQdxGkBlRlEB3DZHB8s6jhEjtyqWlC2+TvFBq4BPeSd1AzYNvhhRxqVJOeD0xarUg1MCClw+DlyDgQXAcDhAPWW2qQ4YKQs99KgWLYFwxChkQYQVIvfU+icQDjUDLhlDAQWvAUBAJGROFMsCHwhJV/f0gHbQgJKkgnuliFY644H0hgKFQrD4b2wMPznWAQXUEi+GBJYkXm+d3WfSGpt01SLpaockcQatwygEFPBq1FYJJwCQ5JAwapNKQCrPhV40jqo6GqmLTb7QhpSC9nQRWYvATW+gMtTXABwvXQbo/wDwUkFYIWtIKh9BArd+0pZc8AMoPpxtk2SxTp2E1fycv/MmUG83Eufux3pqitTfNB/Ev/6j1NchGJdanSIWq09jKIMmzXkuGZc40Wobk+Afe1gKErdgAw4CCaAEvDqLOc2SNVU9MT5QDLwAYlhKE0YqP1qDkjE84BtczIpSNAEj4CAiXCcj5QIkG0qzUPKBACXNIwNDwY/kYWi67lknzSdxGI5eUW63dEZq0GdJ7K3Ss51kITNH+ZIwJ3MVbxFUnWZnKVA3Syge4tJ0VLVUcnEA1OshFXF04Emn4hQ/HdDaZZBY0fDTzh2XNKXukh8cGPEGh5wtK0kMRdfFqp43cU/dPKAtnVh0w/gppkT1EWacqpP9KZhf3JNArShyMbTarOCLimYgpF4BSSk4yljNCsjl5R5rm2dxeyzUDeHPfxu840Tq+6eCQhNltyvkQGlTjW4n/DmDOXkFB7uBpUBH6Z9XEyzBU+yhS7OASqXVUyTqP94ga4gYvjFFCwUhlAJbJy9caPWoruj04iaQlgosQClSalsiCaLT+XpnnSzq4TPUZtjKJU01UiqZSzqAzyVE40I4YwGWS5ty+E4lISSc6hwkZUd3gBICCKlShVj3QkGid6iQX4DUxI2vse0WSlokLlVosglHETQ6K0ziLIWHCqG6aZ8ByMA7aF3ggBkmUm44cX2KilWB7wBIfQCGyXQAzlN56nwljxNauMHgkDEZGj86H3rDcyYlLFRCW/PRjygHARdINQpm1BS7lmqKszwzMoKtrQ5cfyjsbM6O2u1fyLOtSS3eKezljhMUwbg5O+NB6L9WSJKkzLYoT5gLiUkHsknVRLGaRwCdxgJnVL0V7CV/FTKzJ6E3Q3hlnvXdQ5Z/siL1a7W3dT4szp+8MrKjmR5O27SI0yzMaZvXJwIB6xzw1xaygoLpU7YjBzQ50LjDMU6E51IZV1STqCMM3BLag5RzEyXxYkcR6wqzpMsvKZzUooArXCj7/wC0A9JsswlyEBj3XdYOYLA14vTGJcybcbtJgDYAUfzUVHk0Fa7b8mFIFVtdcah35B+cQJdlSMak4kuSTqXNcsYBmZNJV2gJBJJyYfrTGJ6JyZiSlaB3gykmqVDMH1iNMkvQcBT2IdSlg3v4wGQ9MuribZlKmWQGdIPeuCsxCdGxWkbqxRbyVU+cFF8uV01SQRHphvMRzNq7Cs1oLz5EmarC8pIvfjDL9YDz7dNAAXZW5waH0EJRMIvMT3kkZFsK1wLOKaxsdp6ubAr5k2W/0J0wjkFBYhk9Usg1Ey2c1SfzSD6QGRBbtkQSxFCeO/KCkpVMWEISpcxRolCSpSjuSA/o0bPs/qosb98zZjUZU2nAiWlDfiizWDZUiyC5Z5SJb4iWAPxKZ1HiTAZ10N6tSCJ1vSCXBRZ3BD6zSKH7AprpGoBwLoLk4kU3XU6BqPy4JahJYAVJNABvL0EUDpZ1ipF6Ts35SazGeA6ED6j+I/WPdGpaAldZfTEWSUqzSFNaFpZRBHyKCP8A1FCiRkK6Ri8pBIuoDJwJ/L9ofm3QolZMxZJJ7xYqOKlLxUX4QxOnqVQsBkBQNoBpAKLCgr8PPPkIQpQGGO+jcBrvMCzWdcxV1CSs5gPQak/NG80iXZ7AkrCHVNmHCTZwZijxWxSN90KgIIqWFSchX0hBPv2Yup6KTJSL1tnSdnSlD+W/a2hadLiSVK4O31YZl7QsEo3LFYhaFAFRtFuN4AJDlfYJZISMascKEmAqCVhhiX0wgQ5traUy1zTNtBvrIAFAAlIwSlIolI0HxgQEux2pcpYmSlrlrGC0KKTwcYjcXEWX/XBNoATtOyy7WBQTktJtCRuWlgrh3RFSEKBgLX/qrZrVXZtsCl1Is1qaVN4JV4ZmmH3orG0dnzrOu5PlrlL+itJSTwyUN6XEJVLcF2IGREdiw9KrTKR2alpnyM5FpSJ8tt17vJ+6oDdAcFCiC4JBGYJHrDybS/iHNPdPl4VeT74vfRronZtrWdc+QldiWgl0BZnyyRmEqZSBTALYRQ7VIuTFod7hIfB2LYPT1gLR0S6Y2ixdyWpM6Q//AFeYbrf5ZL9mdwKhujTNj9OrFaCEmYbPNP8AStHyRfRK/AvzeMEOEOptKgGd0/RUyk/hLiA9OFwM2PMHmKGOfN6LbPn1nWazmYfnXEoUfvJAcxg2yOkU6zqAkTJklz/SmKCOcpd+WfIReZXWNPkKQi0ypVoEwgXkjsVBx85ryVfhEBeh1c7PwNlH4ioesTLP0cslm/kSpEtQwuykBX4gHA3xL2YkTkJULyXAo7jhgIlLsrUvHyEBFF7E46uT+UJAxx98YdVKOo8v3gritR5fvAJAgyIC3GY8j+sNmYYBwJ90FPbQh8NSRQPifyh4WUefv8oUENAOTZRupdJFwCtDRmPk0MvT1wMKKiRiWzDk6wkJf3zgA3v2IIphVzGvuv6Qoyd/oIBoIEGojM8nPwEPosYOZ9fyIikdOumqrAAiTJSVrN0LJDJfO5d72GZgLpJvgdwH8IbycQ4qYv8Aw3PFQHlWPN1v2xOmLvTp9omKUf8AHUkckCgG4R1pGyyqUVmYogB7pUsnzK29IDa9o7WlyQTaLRKkJGRWhPxJUeTRTtrdZEhIP8JKXaP94s9hIH31B18hXWMhO0EBREqShJB8ammK4gMEg/dMRZ89S+8tSln6xfyyHKAsfSPpXOtdLRNM1OUmUDJkDj8+bz84r862KULtEo+gkXU8xiTvUTDWT8mju9Cujv8ApC0dj2nZsHe7fpSgF4Md78oDghPvAczgBvizbD6JTrQL0mSZyf8AFmEybMNTfLLnDekAcY6vSVNm2TPFnlWVE+ddcT7Ue1SCGqJACUAuccaRW9sbctNqLWmcuYMkHuyxwlJZHo8BYLVZdnyBdtdrVbVJqLNYh2dnB3zKBTaghW4xEtPTeclBlWKXKsMn6MgDtD9qcReJ3gA74rTe2hpaoATFuoqJKlqNVElSlHeo1J4mAu1XZapacZhBWr6qfCgbr3eOpCNIQpZCSRi7frEaAECBA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16" name="AutoShape 4" descr="data:image/jpeg;base64,/9j/4AAQSkZJRgABAQAAAQABAAD/2wCEAAkGBxQSEhUUEhQWFhUVFxgYGBgYGBoYHBwYHh0cHB0YHhgfHSggGBslHBoXITEiJSkrLi4uGx8zODMsNygtLisBCgoKBQUFDgUFDisZExkrKysrKysrKysrKysrKysrKysrKysrKysrKysrKysrKysrKysrKysrKysrKysrKysrK//AABEIAK0BJAMBIgACEQEDEQH/xAAcAAAABwEBAAAAAAAAAAAAAAAAAQIDBAYHBQj/xABMEAABAgMFBAgBCgQCBgsAAAABAhEAAyEEEjFBUQVhcYEGBxMiMpGh8LEjQlJicoKSwdHhFDND8VNzFRYkY6KyJTQ1VGSDs8LD0tP/xAAUAQEAAAAAAAAAAAAAAAAAAAAA/8QAFBEBAAAAAAAAAAAAAAAAAAAAAP/aAAwDAQACEQMRAD8Ay6DIgoEAIECBACBAEACAKBEhCEgse8dHYPo+sO2SUqasS5UsqmHBCUXyeQDjy5wERAJwD8IX2TAkkBtK/sI0XYfVVaJoCrbN7FP+EhlzG0J8CD+LhGidH+iFksZBkSRfH9RZ7SZvZR8H3AIDFdk9CbbaAFS7NNunBUy7IS3FZBVxSDFisvVLa1fzJlll8FTJp5gJA9Y2nsXxNYbSmpBrXfAZTL6oF/8AfZYO6zK//QGFjqgUfFbqfVkKHxnRrCpQb38IjKmgbuNIDOZfU7I+dap5+zLQP+Yqh8dUNlGM+0nlZx/8cXdU8H5zQtAJ8K4Cjr6q7AwAXaQdb6D6XGiHaOpyUf5drmJ+3KSv1SoRp1mtSkOZiQRg4qeQ0hIXLJdDh8sBAZdK6ma962kj6tnY+Zmx2rD1VWJFZpnzz9eYEDylhJ81RdzMOaTxAhcpQMBxZHRGwo8Nis3EyUKPmtz6wm09ELAvxWOy8RKSg+aGIiy3xuiKucnceIgKPb+qrZ8x7iZso6y5t4fhmBXxitbQ6oJqXNmtSFaJmoVLPNabyT5CNiQhH0U+Q/KFGSN4gPNu1eh1us3emWdYH05fyiDvvIe795o4iZj4lCuYfzFY9XGzNUFvSOTtXozZ7TWfZ5M0/SUhN7ksMoecB5p7AHwkcHf10hlSSCxDRsXSPqkkqF6xqVImfNRMJXLUdL5dcs73UBpGWbQsMyTNVJnoKJifEg+IH6SclJOIZwYDntBtAUluGR1ghAHAgoOAECA8CABgQIEAG3QcJ9+6QIA2gjBmCMAIKDeCEAbwtJuh82LbvrHSClpFSfCKnfujXurDoIWTbLWj5RTLky1BwgfNmrTmr6CMsTVrocboT1XKnhM223paCAUyR3ZihkpZP8pJ08R3Rr+y9iSLKi5IQiUMwgVO9Sz3lneTEDb237NZA9pnJlZpQXXMUfpCWl1KO9mEUXavXKxIstmfSZPUB5S0YjioGA1IoABJHdGJJugDM8I4Fo6aWGUWVapCeC72H2Qr1jEdt9KbXbX/AImepST/AE0siWN1wYimKnjjgNkA/AemYgN/n9YWzkh/4xB3ITMX6JQY5COsywBRPaTm17BbfF/+GMYSQc2LcjwfAmn7QkOTw0gNZ2z1vSQCLNJmzDkqY0tHkHUfJMVW0dZ9tJ7qLOgZNLUs8ipZ+EU+hbWjhsRqd/8AeCCHBqGT61yGOpgLXL6w7eD/ADJagMjKQBwo0aj0etMybLTMny0oUpKSEpfOoplTKMi6G2ZC7SgEXiSyA2KgxJ86cI3CxycEoqRmcP0AJ+EBJSonFokSgdTByrEwcmusOCRvPv2IBuY4wJ893vzhtNcVK84k/wAGo5gepglWcJrjxr6QEcGtCTjppvhRkrbPnX84mSEg1PKHYCobZVtEAGy9kde6kqB+8Yz7bXTnatmnXJk4AijGSgglqjw15GNuXLB4xytr7KlWhJROlomJNCFJBpqDik6EEMWgM82X1xTQwtNmRMFO9IXdJ/8ALU45XhFr2b1kbOnsBP7FX0ZwMuul8uh+cUHpB1bGWlSrNMvJDqKF0UEgE+LAmKDfKmdyWYAn04wHp+y7QlTkns5kqaCMETErfyJaOL0s6IyLfLuTklK0/wAuaB35b5fWRqk04FjHnTs0kuAHGeHkYsmwumdssjCXNMyWK9nO+UTjkSbyORauEBG6S9GZ9hXctCbyVPdmJqiY3zknJYGKDWhxFY4C0NzwOsb7sDpHZNryVSZiBfZ5lnmF8Pny1BioA1Cgyk0cCMz6d9Dl2E3w8yzLUyZuaFHBMxsFfWwVuNCFMgxAWkgsYEAIECBAEIOBBQBwIAMCAKDEFABgDeAhDlhnBNHT2JsyZaJsuTKDzJyro0AxKjuABUdyTAW3qx6Ki1Tu2mpJs8hQocJk3EIOoFFK+6nWLH1hdYi5SlWSxK+VBKZs+huqzloyKxgVYJwFXbp9K7enZGzkSrLRah2Mk53iHmWg/WqVfaUmMTSopYgl8e8ARzd7z74BK1FSipRUpSiSpSiVKUdSo1J4wacN1ArnhwNKQsqTecJZLvdGm78oEmeqWVXFGoKFZOg4gjMFn3NAJmAZHg1aDDR+UOTnmLWpEq6CSq4gKUlKdKuQkcYaQWdmPEA01rgd+MGUhs4ByzqSFd8EpAPde6S6SB3gCzKunCrQ0kKSxqDkWIrhTWD8xgGxYwakhseIY47jg3lALUzXOzZQKiVVegqCnAJDHAZnGGFIo5dtYcSsjBRTuArzIYn1gDcWIxYmuNSctG9IC29UovW9SiCRLs00jO6byAk7qE1jctnywhAA48z79IybqWlgzbYG/pyiFZ1UsFPBwDyjWrIrI0IAH6QEsGDEAGCeAMw0701x8vfnBrVpBSzWAcUlsIDwcAiAIQianOHITMgOVtSy3kqDDvJI4+/zjBOkuxl2aeQPCTeSchnHoa0/N4t5g/m0UXppY0KlLvil1YSQHUCQQ4qMHwdoDGTMcknOpIFTvGjw5MWkklCSlNKE3iOdAS9aAQlaEpoFFVasm6KbyXPkBAQB8+8E0YgOccg4GpxygFWO1rkzUTZSimZLUFIOh3jMGoIzBMbp0S6SytqWZYmITfAuWiQapZWCgDjLVloXGVcGZizvXHB+UdXottpVhtUq0JcpQWmJHzpRopO8/OA1SIDp9PuhSrCsKQ6rNMLSlmplqP8ARWf+VWfHGnER6g2pZJNrsy0rZcmajvNmhQdM1OhFFAjSPOHSDZS7LPmSZvjlKuk5KTihY3KSQYDmmBAECAOAYKBAG/usCD9+6QIAoBgoXIReIEAJSRicB6nSNh6oNg3JKrbMHyk8FMunhkg1I0vqAH2UDWMu2Ns02y0ybOhReasJoGuoxUocEBR5R6asFmQhACQEy5YCEjIJSAw5JDecBivXBb0zLYiUkkqs8tlD5oUtlkalTXSeQyMUYjhh+bcjD1sthnTZs4kq7WYuY5D+JRIplQ+kNJxGeLjB/UEUgCUGxAgHhBBByD5e9IUqhbTEZODn5YQAOGGMEhVcMS0OJSXUSzM+AFcmw15wgVI9IAkrwHsQZDYitMNCHHoYORLBUEkhL0vHAE5mmG/LGDkzXUgLDgEIIJbAswIwamuGkAAmjsWw3XmwfB4EtTcjn+flA7FSaL7rZYk1IJADvnUtQcBCnHzkijB7yg4xGbNhlAar1L2b5O0zAQSVy0kUcAJJBIGpUfKNFWGN4YjEajMcYzLqTSwta8lKkoGGQmKOA+tGoKrWAfSRiMIML3RDMy4eOtP7GFm0jDwn19YB5awcBBDnDY9++cLSPfv3SAfSYMQw7QaSYB9obVBpeEqgI1swSNVfBzGZ9Ye31SwUS1AZHAk/oOEaHbpmJHzQw4n2Iw3pyZgn3ZnJ8f13wFbVUuc6uP0g5clSiAgXyRgkOcfo58ngIWQaMTwBrwatNYTjj+7+8oByZIWjxy1pP1kqTzrCUopiBoHqffGFm1KuBCyVoDlIJPdJpQ5CmENLSBvwxw/eA2XqY212khVnUXXZTd4yFklP4F307gRHI659i3ewnj61mWdWdclRPC8H3iKp1dbYNl2jIW/cmq7CZj4ZhAB5LuF9xjV+s6yifs60tjLSidvBlqBUfwBUB57aA8Oz8X+kH54H1BhqAECBAaAI+6QINvdYEADDkgsTuD+RB/KG4ck4/dV8IDRepPZwNrnzsRJlBKeM048biFD7xjQOnm0TI2bPW5B7G4lmftZ5uD8IWTFa6l5DWO0qaqpyUPuRKSfQrMJ68doBKLNZknxKM5TZBCezSDzKj92AylDBqEjDIeVDBECmJfFxhuOvKHFKZIYqBPiBZqYNnmcd0NN7EAtIYORTLEE8C9GxeOptK2JtEtMxSJaJyAErUl09qnALI8KlAsCRWr4CnJUlu8xbU6+UA0JGdMMcmp7xgFlLChTvGfMCgAfWBKmgKSSwuqBLZgcSfjEmZYFmzi0ITelpVcmEVuLLeIZA0IJpUREVLLAkUOfxG4wBKQUkp0JHkWw5RMmzAyFurtVJZyKhKSU3nYEqUAztQJOZhla7wS4dRSxLly1BQKxIA1JMAhaFKSQUqYpKVpIUC2FQ6CCXyL84BtKXDZYsrujQkE000giHNDiQKP8ADhBqVri+Lw4nK6bpxoS4L8eFYDd+gHRj+Gs4QsXS99bHMgMHGiQPOLN2AHhUfiPIxQ+hfWVKXLEq2ky5op2pBMuYwa8SB8mos5BYVoYtkzpHY0ovm12YJbEzkN8YCTMlhZuqIGZfd+X6RDs6yFEFRZz5mKP0r6ypN4JsfyreKapJCMaBILFW84cYGwuscTWTaZSQpPzklnDsDuIOUBpSBpDgER5VpSwIwIBFcmd2aFmcIBZhSaQ2VaVhvta1gJBmwzNmsN5w4waUPhU7veMVHpl0hVZQyQe0UHrglOZb6UBJ6RbZlyJK0hTzAk0BrvL5GpLRhdpWVTVEvedyCCDi4pm4jqbX2mqZUl8ueLnlHHM8FIStyA7EAXkfZPzk4m6aaNASLNYFTP5SkFYwQVXF/dCmCjwMR5tnmdoUzAUzMSJpuniSrF9YZtCiQAbpA8JCQDrj4ieOETZO1ypIlWoGbLoAqhmoGqFnH7JLGAan2CYjFJAxCgy0kfaFGiOgtnD0yV2bpSoLQahQo44Yg7oZKToc8jAFMmEAlJqKp3EVB1j0nZJqLVIQs1l2qSCfszUV/wCYx5rO/wDSPQPQH/s2x/5AD8FKpAYBbLOqWVS1+OVMXLVxBY+oMR4ufWvs7stozCKC0JlzxoVEFCxxvJJ5xUUSyMnVkBlvgGlIIxBHGCh1iEm8+TA6w1AF790gQIEAcPyU0JOdOQqfyHOGAHNM4kTRiBgAATXDTmawG39Ukop2ZLUcZsyfMP47g9ERQutiZe2iRTuSJKQNSQVnn3o1DoHKu7NsY1s6Ffidf/ujLutSURtKZTxSpBH4LvxSYCpJSeDYkmnnDpkpUH7VKVMHCgoJfcsJPkWaAUsAVIUF4B8CDibpq+FRSGSdf35wClS7uhOYBCsOD/tE+dtiZMlIkzVzJkqWolKAQGBagOdQ/eBzjnDy1xgFJejUMBNsVsXZ1L7NXdmpKFpxvoPzVNRx8QYjuKOn7TUJfNzoMm83ifPkWRMp0zJsyfQXEoCZSeKzVR4RAlBmJS/G8xfNwR7EAlctjjepQ+6A7tYXaJqllS1VKiSS9STUl83Lw27sMncByzmjh8MBjpjAQP3/ALwDkpZa65Z34UINKYsPIRJsqSspRLSpS1lgCUthil82d64Qz2oCSChBJDBZvOlq0ZQTk3eBgJVUVZ6Pkx1OnpjAOyFYVZ2+c1DruzYVhuaHPeBpjrwrpzh227NnSLomy7pWLySChSSnW8gkYmGZRSAbyQp8L17HWhBIgFISbqrqSyGOajiAK4DEvSClE3gVOah+bDHXhChaFBISFqSjG6hRQHObBgTvMOqbWpxypkYDfejU4TrJKVRwkJPIAfBomLkNhFX6sVTDY0k1SpSyk/VBunk4LcYvEtDY++UBw59q7OpIo54byXAAiqbY6ybCBdJmLUCBfkAKHO+UpUKZGO31rWATNnrKh8nLKVqAJBYFqNiA7saZ5Rh8xNmZgLRzVKA5Mgq84CxdKtv28XFpnAWWa/ZTLMVJCgMUqUflEzB85JbPjFVtFpmTKzFKmKGKlEqJ0clyo+6xZuh1vloUqxz0ibZZ5JuLFUzbourQseEkBqZ3Tq7W3OhU6Wq9ZlfxMk1SAQmckaKlKa8oYOl30EBW0JdCyaMU5au9ODRFJNTSkS0TlIvS5iVDNSVApUC4ckGuGsRO2bCnIP5wDq0i8QzDfWuvCHLKhKgUEkLLdnhdfQvg+AO+sMXqNnhWvAP+8JV+vvdAOBRFM39cIIk1D+sPzZhmd/8AqUC7ox0WBkaMW4xHfV3/ALesABHoXq0N7Y9nP0UL/wCGYv8AKPPq8mYgh94On9qYRv3VFOB2PL0SZwPJangKj132QEWSZvmyn3m6tPwX5xlEoF6FtTgwjaOumS+z5Sjii0o9ZcxMY9aUgX7pCgbpcBsXyyrlAMTZhUonWEwGgoAGBBwUA726smHAQhSiQxOEL7UaBtP3hyRKT2gCyyQxJ3Uy5wHonokr/o6xn/wkj0liKL132ECdZp6c0Lkq4puzEei1xberO1idsyyk4pQqUeKFqT8GPAxzetixmZs9S2cyV2eZz70hfKr8oDG7gwvNSjjeCz13whSaHDH2W9iHDR8b2Qam8nfhuh2wLlAvOSspoCEEJVTFr1OL4QEV99fKHCompbgwbyFBhDtsTLCmliZdYN2hBUHrW6AMCIbBAINSxc6Hdq0AQ34HEjIPU720iRbUJC1CXMMyWCyJhSUBSWDG6SSkl8DWsSrVNsy5aOzkGXMVeMxQmKmBnYEBQ7rsqmTDWIKmJZL6gE13cIAlgs7OA2AZzizs5OMGpIBIL0P7jnBIN5N5ODM/DLzyhVqnhZTS6QhCFFx3ikNeLYEhnxciAdl2hUpwhnUBevJRMYEuAEkEBWFWfEBoatAIKgtTqSWJBB7zl6vluhF6r73DMM8YQDufgf2rAOpL0NA7sAPEcToSauTCEEs6uGGOuFI6dqsEhNnlTEWgLnElM2QU3SitFO/hoNXfERz7pxOIYUGGjZADWASlV0lg+DhQBG6nnHY6M9HZu0JpSj5OUlhNmgG6mngSCe8sgOEjAY0xkdDei6tozymqZMsjtVihJIcS0vTtFMa/NFTkDuuzdkCXKRKRLTJlI8KE1I3vrvcknGAXsazolyJcqULqJaQhI0CaDn+sdBJiKiwqQfk1clfrrCJttusFoUkqwfAnQHCAY6VSBNsVqlEgdpImpBODlCmcx5wCCwCgyvrEtwcODnXlGqdce2lCRKs9UietRmAGply7vd5qWnjdbOMts6ymgLA0cfofFw9YB6SReQwqCllOa97IHjSNRtWyf4my4ArcAvm1Qrji/wDeM2saClYUuYgFK0KCSkkkAuo3GdJF0CuLiN7sNnSiWgAYpCiSKkmvLhAVTo30bZExE5KJpEspQot4V0Msqu3gAQCCCDSM42/sFFmmlBSuWsMSlQcVGUw+INo+Mb7LDYU4RH2tsuTakdnaJaZicWNKjDvYiA81rsw1Hvf/AHhpUnl5xbelFnRZpqpRs0sZpIvE3calRoYr0wpZ+ybIG8ogni4IwJo+EBBUkj9vjCUO4IcFxXfq+sSLvlWkNzEtXKhgEFmFKgkcsg3nGx9TdtP8FMl5JKn4rWfyJjH01C82ZTcwD8Y1bqakf7POXkpYSOTn8x5wE/romD/R6HztMv0RMMYoo93ifQRr/XRM/wBlsyDnaFLPBEtQfzWIx1SicYBMGYECAKBAHv28CAeEnUjgHeDWfETnQDdT8hBhDYqPr/eCYHAAtlUHkf1gNW6jtpvLtNmPzFJnJ4KFxY5FKD96Lx0qsvaWK1yqd+TMu8w/mFAH70Yd0D2wLFb5MxRaUp5Uwn/DmMHOl1QQo/ZMehFpxSrCoO8Z+jwHmWSpwHLJDPh6DEn3lBnGtWw/sYf2tYFWe0TpCgxlzVJbUO6VbgUlJ5wxxFPOAIl8a0FeWBgubM508ofvEG6pCX1QGUU6kAt6A6xKs2w5k4FclctctL3lqVcuUc30qqC2jgwEGYQ50q39tIk2K0GSoTQWUmoBY8i+W6CCkJLJVfYElTYsKXRkHblEZVakuzY/lrAdjae0J9tUJk5csKW9xKUlIKUA3jR7oABxORIDCOt0J2dIUm0Wu1ALl2eWBKQqoXMqQgJxKiyQAM1GI3R3ZZmyJkw2uXICQoXFkOq/Qu5HdzYO9BHO2ra0pVLlI/lSNcFKI7yiNWJG5zAcpEo4HxZivEiuY88YN8NdwqdKecWG09F7RclzuyV/DzAnvoXfup0VeZThLAFiC0cu0TlqUosU3lGhAwNR3sTlXOAZkAPdPzgxyrQj/iA84MIUzAOouEp1U4ATxdhDZTQuw1qMDTLKO50Us5nW+ypW5+UTMXSpEp5rniEJHlrAb/0X2HLsVmlyJY8A7ymqtZ8SzvJc+QyjoqgwpxBKMARhHZhTggVhbQBAY5112Iy1WRZqB2ySWof5agMdAvyjOEqZ1YsaAl8cHbINUcI3nra2Z2+z1qTVUkicmjnuOVAD/L7T0jA1KGWr48vhAdTo1KRMtEtC7ir5IUFqMsGiiVGYxY45Pgz4He9jbQlWiUJkpQUkdxTKSogpoQSkkPT1FBHnMpTgFO+IKWbc79590drZtttVkSlclc6RKWbyCySgr8LjJbsxBDs0Bv6Rxg8YoewesmXMkg2mWpE1Juru+BRAe8k5FndBqKsTHTV1gWO7eQVqIxSzKGe8F4Didadp7gBSFgKDXkAgYYL8STGWqmguEsh2e8fIXvPFotHSrb8u1m9dUBUFN6rnwraqVOMcG5xUihqAuNCQl+RLesAFEpL91TUeikmm73SGRi2VYXdu0cVyBf8AakII3GAbvMFVybju3xvnQTZKrLYLOhYurUDMUDiFrqx3pTdHGMi6FbCNttsqSf5aVGZNOVxBBI0qWTzj0NawVKSPfew8gB5wGOdddue0SJIP8qQVHjNW3ndljzjNY73Tjan8TbbRNT4VTClH2JfyaW3G6TzjgkwAEEYECABgoOBAGTCpRYj94OZJKcQz4HEHgcDBSkua4AOYBc1FWODGNy6sekP8ZYxLWp51maWtzVSP6czfQXSdUnWMKVNJxwjrdFduzLDaEz5dbtFodguWWvI+BByIBgNC63Ojqjdt0oeECXaAK90eCc2g8Cj9nIGM0AerBIy09f1j0hs23yp8pE+WRMkzUvUO6S4UlQ1FQU6giMf6xOhYsS1TrPWyqULwFTJUrBO+Up+6rLDSApwDUDEnMPlvYQ4ZnduCicS2Ki4qSeGGUIdgd9DC0rFUrcgPdCQHBpnpqPZBFwkXhhgdx3itDkcKQkjj5Q+kJ+YgqWQACo65XQz8yeEJ7N1FLpP1gTgMSPWATJFwhdC2GCq6Fi43ihEBSg5IGeBJOONWcwS5rlJAYDAYhq5fGFTEeA/SSC5IYMSkvR8UkwHa2Lt2cizT7MpazKmIV2buyFM6gl8AQ2G8xyQQboVlQkMCz4ucGf4Q3KUxKhgl21r3QPX4wKYYaNUfEn3hAFJHdaoViC7Z1BpWlRz1jQOqDZBXMtFpo0pHZg/WWQpfMISn8cUeyWRc+YiVJRemTO6AirmovP8ANoxL0pHobonsZNlkJkywAHKlNW8otXyAxyIgOxsycFITqA3H20SlNHJ2T4lpFUu76F6ef5QduJvsqgyfMNlAdO8NQ8LaOFNCQCSwapNKbyY6OzATL7zhy4FRSmRqHqW3wCdoocBKW7xwIcGme5o83dI9lfwlrnWY4Slsg/UV3kY490gcjHo6XPvTCQ3dSQBoXDxm3XHsEqSm3oDlAEueBmh3RM+6SQdxGkBlRlEB3DZHB8s6jhEjtyqWlC2+TvFBq4BPeSd1AzYNvhhRxqVJOeD0xarUg1MCClw+DlyDgQXAcDhAPWW2qQ4YKQs99KgWLYFwxChkQYQVIvfU+icQDjUDLhlDAQWvAUBAJGROFMsCHwhJV/f0gHbQgJKkgnuliFY644H0hgKFQrD4b2wMPznWAQXUEi+GBJYkXm+d3WfSGpt01SLpaockcQatwygEFPBq1FYJJwCQ5JAwapNKQCrPhV40jqo6GqmLTb7QhpSC9nQRWYvATW+gMtTXABwvXQbo/wDwUkFYIWtIKh9BArd+0pZc8AMoPpxtk2SxTp2E1fycv/MmUG83Eufux3pqitTfNB/Ev/6j1NchGJdanSIWq09jKIMmzXkuGZc40Wobk+Afe1gKErdgAw4CCaAEvDqLOc2SNVU9MT5QDLwAYlhKE0YqP1qDkjE84BtczIpSNAEj4CAiXCcj5QIkG0qzUPKBACXNIwNDwY/kYWi67lknzSdxGI5eUW63dEZq0GdJ7K3Ss51kITNH+ZIwJ3MVbxFUnWZnKVA3Syge4tJ0VLVUcnEA1OshFXF04Emn4hQ/HdDaZZBY0fDTzh2XNKXukh8cGPEGh5wtK0kMRdfFqp43cU/dPKAtnVh0w/gppkT1EWacqpP9KZhf3JNArShyMbTarOCLimYgpF4BSSk4yljNCsjl5R5rm2dxeyzUDeHPfxu840Tq+6eCQhNltyvkQGlTjW4n/DmDOXkFB7uBpUBH6Z9XEyzBU+yhS7OASqXVUyTqP94ga4gYvjFFCwUhlAJbJy9caPWoruj04iaQlgosQClSalsiCaLT+XpnnSzq4TPUZtjKJU01UiqZSzqAzyVE40I4YwGWS5ty+E4lISSc6hwkZUd3gBICCKlShVj3QkGid6iQX4DUxI2vse0WSlokLlVosglHETQ6K0ziLIWHCqG6aZ8ByMA7aF3ggBkmUm44cX2KilWB7wBIfQCGyXQAzlN56nwljxNauMHgkDEZGj86H3rDcyYlLFRCW/PRjygHARdINQpm1BS7lmqKszwzMoKtrQ5cfyjsbM6O2u1fyLOtSS3eKezljhMUwbg5O+NB6L9WSJKkzLYoT5gLiUkHsknVRLGaRwCdxgJnVL0V7CV/FTKzJ6E3Q3hlnvXdQ5Z/siL1a7W3dT4szp+8MrKjmR5O27SI0yzMaZvXJwIB6xzw1xaygoLpU7YjBzQ50LjDMU6E51IZV1STqCMM3BLag5RzEyXxYkcR6wqzpMsvKZzUooArXCj7/wC0A9JsswlyEBj3XdYOYLA14vTGJcybcbtJgDYAUfzUVHk0Fa7b8mFIFVtdcah35B+cQJdlSMak4kuSTqXNcsYBmZNJV2gJBJJyYfrTGJ6JyZiSlaB3gykmqVDMH1iNMkvQcBT2IdSlg3v4wGQ9MuribZlKmWQGdIPeuCsxCdGxWkbqxRbyVU+cFF8uV01SQRHphvMRzNq7Cs1oLz5EmarC8pIvfjDL9YDz7dNAAXZW5waH0EJRMIvMT3kkZFsK1wLOKaxsdp6ubAr5k2W/0J0wjkFBYhk9Usg1Ey2c1SfzSD6QGRBbtkQSxFCeO/KCkpVMWEISpcxRolCSpSjuSA/o0bPs/qosb98zZjUZU2nAiWlDfiizWDZUiyC5Z5SJb4iWAPxKZ1HiTAZ10N6tSCJ1vSCXBRZ3BD6zSKH7AprpGoBwLoLk4kU3XU6BqPy4JahJYAVJNABvL0EUDpZ1ipF6Ts35SazGeA6ED6j+I/WPdGpaAldZfTEWSUqzSFNaFpZRBHyKCP8A1FCiRkK6Ri8pBIuoDJwJ/L9ofm3QolZMxZJJ7xYqOKlLxUX4QxOnqVQsBkBQNoBpAKLCgr8PPPkIQpQGGO+jcBrvMCzWdcxV1CSs5gPQak/NG80iXZ7AkrCHVNmHCTZwZijxWxSN90KgIIqWFSchX0hBPv2Yup6KTJSL1tnSdnSlD+W/a2hadLiSVK4O31YZl7QsEo3LFYhaFAFRtFuN4AJDlfYJZISMascKEmAqCVhhiX0wgQ5traUy1zTNtBvrIAFAAlIwSlIolI0HxgQEux2pcpYmSlrlrGC0KKTwcYjcXEWX/XBNoATtOyy7WBQTktJtCRuWlgrh3RFSEKBgLX/qrZrVXZtsCl1Is1qaVN4JV4ZmmH3orG0dnzrOu5PlrlL+itJSTwyUN6XEJVLcF2IGREdiw9KrTKR2alpnyM5FpSJ8tt17vJ+6oDdAcFCiC4JBGYJHrDybS/iHNPdPl4VeT74vfRronZtrWdc+QldiWgl0BZnyyRmEqZSBTALYRQ7VIuTFod7hIfB2LYPT1gLR0S6Y2ixdyWpM6Q//AFeYbrf5ZL9mdwKhujTNj9OrFaCEmYbPNP8AStHyRfRK/AvzeMEOEOptKgGd0/RUyk/hLiA9OFwM2PMHmKGOfN6LbPn1nWazmYfnXEoUfvJAcxg2yOkU6zqAkTJklz/SmKCOcpd+WfIReZXWNPkKQi0ypVoEwgXkjsVBx85ryVfhEBeh1c7PwNlH4ioesTLP0cslm/kSpEtQwuykBX4gHA3xL2YkTkJULyXAo7jhgIlLsrUvHyEBFF7E46uT+UJAxx98YdVKOo8v3gritR5fvAJAgyIC3GY8j+sNmYYBwJ90FPbQh8NSRQPifyh4WUefv8oUENAOTZRupdJFwCtDRmPk0MvT1wMKKiRiWzDk6wkJf3zgA3v2IIphVzGvuv6Qoyd/oIBoIEGojM8nPwEPosYOZ9fyIikdOumqrAAiTJSVrN0LJDJfO5d72GZgLpJvgdwH8IbycQ4qYv8Aw3PFQHlWPN1v2xOmLvTp9omKUf8AHUkckCgG4R1pGyyqUVmYogB7pUsnzK29IDa9o7WlyQTaLRKkJGRWhPxJUeTRTtrdZEhIP8JKXaP94s9hIH31B18hXWMhO0EBREqShJB8ammK4gMEg/dMRZ89S+8tSln6xfyyHKAsfSPpXOtdLRNM1OUmUDJkDj8+bz84r862KULtEo+gkXU8xiTvUTDWT8mju9Cujv8ApC0dj2nZsHe7fpSgF4Md78oDghPvAczgBvizbD6JTrQL0mSZyf8AFmEybMNTfLLnDekAcY6vSVNm2TPFnlWVE+ddcT7Ue1SCGqJACUAuccaRW9sbctNqLWmcuYMkHuyxwlJZHo8BYLVZdnyBdtdrVbVJqLNYh2dnB3zKBTaghW4xEtPTeclBlWKXKsMn6MgDtD9qcReJ3gA74rTe2hpaoATFuoqJKlqNVElSlHeo1J4mAu1XZapacZhBWr6qfCgbr3eOpCNIQpZCSRi7frEaAECBA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18" name="AutoShape 6" descr="data:image/jpeg;base64,/9j/4AAQSkZJRgABAQAAAQABAAD/2wCEAAkGBxQSEhUUEhQWFhUVFxgYGBgYGBoYHBwYHh0cHB0YHhgfHSggGBslHBoXITEiJSkrLi4uGx8zODMsNygtLisBCgoKBQUFDgUFDisZExkrKysrKysrKysrKysrKysrKysrKysrKysrKysrKysrKysrKysrKysrKysrKysrKysrK//AABEIAK0BJAMBIgACEQEDEQH/xAAcAAAABwEBAAAAAAAAAAAAAAAAAQIDBAYHBQj/xABMEAABAgMFBAgBCgQCBgsAAAABAhEAAyEEEjFBUQVhcYEGBxMiMpGh8LEjQlJicoKSwdHhFDND8VNzFRYkY6KyJTQ1VGSDs8LD0tP/xAAUAQEAAAAAAAAAAAAAAAAAAAAA/8QAFBEBAAAAAAAAAAAAAAAAAAAAAP/aAAwDAQACEQMRAD8Ay6DIgoEAIECBACBAEACAKBEhCEgse8dHYPo+sO2SUqasS5UsqmHBCUXyeQDjy5wERAJwD8IX2TAkkBtK/sI0XYfVVaJoCrbN7FP+EhlzG0J8CD+LhGidH+iFksZBkSRfH9RZ7SZvZR8H3AIDFdk9CbbaAFS7NNunBUy7IS3FZBVxSDFisvVLa1fzJlll8FTJp5gJA9Y2nsXxNYbSmpBrXfAZTL6oF/8AfZYO6zK//QGFjqgUfFbqfVkKHxnRrCpQb38IjKmgbuNIDOZfU7I+dap5+zLQP+Yqh8dUNlGM+0nlZx/8cXdU8H5zQtAJ8K4Cjr6q7AwAXaQdb6D6XGiHaOpyUf5drmJ+3KSv1SoRp1mtSkOZiQRg4qeQ0hIXLJdDh8sBAZdK6ma962kj6tnY+Zmx2rD1VWJFZpnzz9eYEDylhJ81RdzMOaTxAhcpQMBxZHRGwo8Nis3EyUKPmtz6wm09ELAvxWOy8RKSg+aGIiy3xuiKucnceIgKPb+qrZ8x7iZso6y5t4fhmBXxitbQ6oJqXNmtSFaJmoVLPNabyT5CNiQhH0U+Q/KFGSN4gPNu1eh1us3emWdYH05fyiDvvIe795o4iZj4lCuYfzFY9XGzNUFvSOTtXozZ7TWfZ5M0/SUhN7ksMoecB5p7AHwkcHf10hlSSCxDRsXSPqkkqF6xqVImfNRMJXLUdL5dcs73UBpGWbQsMyTNVJnoKJifEg+IH6SclJOIZwYDntBtAUluGR1ghAHAgoOAECA8CABgQIEAG3QcJ9+6QIA2gjBmCMAIKDeCEAbwtJuh82LbvrHSClpFSfCKnfujXurDoIWTbLWj5RTLky1BwgfNmrTmr6CMsTVrocboT1XKnhM223paCAUyR3ZihkpZP8pJ08R3Rr+y9iSLKi5IQiUMwgVO9Sz3lneTEDb237NZA9pnJlZpQXXMUfpCWl1KO9mEUXavXKxIstmfSZPUB5S0YjioGA1IoABJHdGJJugDM8I4Fo6aWGUWVapCeC72H2Qr1jEdt9KbXbX/AImepST/AE0siWN1wYimKnjjgNkA/AemYgN/n9YWzkh/4xB3ITMX6JQY5COsywBRPaTm17BbfF/+GMYSQc2LcjwfAmn7QkOTw0gNZ2z1vSQCLNJmzDkqY0tHkHUfJMVW0dZ9tJ7qLOgZNLUs8ipZ+EU+hbWjhsRqd/8AeCCHBqGT61yGOpgLXL6w7eD/ADJagMjKQBwo0aj0etMybLTMny0oUpKSEpfOoplTKMi6G2ZC7SgEXiSyA2KgxJ86cI3CxycEoqRmcP0AJ+EBJSonFokSgdTByrEwcmusOCRvPv2IBuY4wJ893vzhtNcVK84k/wAGo5gepglWcJrjxr6QEcGtCTjppvhRkrbPnX84mSEg1PKHYCobZVtEAGy9kde6kqB+8Yz7bXTnatmnXJk4AijGSgglqjw15GNuXLB4xytr7KlWhJROlomJNCFJBpqDik6EEMWgM82X1xTQwtNmRMFO9IXdJ/8ALU45XhFr2b1kbOnsBP7FX0ZwMuul8uh+cUHpB1bGWlSrNMvJDqKF0UEgE+LAmKDfKmdyWYAn04wHp+y7QlTkns5kqaCMETErfyJaOL0s6IyLfLuTklK0/wAuaB35b5fWRqk04FjHnTs0kuAHGeHkYsmwumdssjCXNMyWK9nO+UTjkSbyORauEBG6S9GZ9hXctCbyVPdmJqiY3zknJYGKDWhxFY4C0NzwOsb7sDpHZNryVSZiBfZ5lnmF8Pny1BioA1Cgyk0cCMz6d9Dl2E3w8yzLUyZuaFHBMxsFfWwVuNCFMgxAWkgsYEAIECBAEIOBBQBwIAMCAKDEFABgDeAhDlhnBNHT2JsyZaJsuTKDzJyro0AxKjuABUdyTAW3qx6Ki1Tu2mpJs8hQocJk3EIOoFFK+6nWLH1hdYi5SlWSxK+VBKZs+huqzloyKxgVYJwFXbp9K7enZGzkSrLRah2Mk53iHmWg/WqVfaUmMTSopYgl8e8ARzd7z74BK1FSipRUpSiSpSiVKUdSo1J4wacN1ArnhwNKQsqTecJZLvdGm78oEmeqWVXFGoKFZOg4gjMFn3NAJmAZHg1aDDR+UOTnmLWpEq6CSq4gKUlKdKuQkcYaQWdmPEA01rgd+MGUhs4ByzqSFd8EpAPde6S6SB3gCzKunCrQ0kKSxqDkWIrhTWD8xgGxYwakhseIY47jg3lALUzXOzZQKiVVegqCnAJDHAZnGGFIo5dtYcSsjBRTuArzIYn1gDcWIxYmuNSctG9IC29UovW9SiCRLs00jO6byAk7qE1jctnywhAA48z79IybqWlgzbYG/pyiFZ1UsFPBwDyjWrIrI0IAH6QEsGDEAGCeAMw0701x8vfnBrVpBSzWAcUlsIDwcAiAIQianOHITMgOVtSy3kqDDvJI4+/zjBOkuxl2aeQPCTeSchnHoa0/N4t5g/m0UXppY0KlLvil1YSQHUCQQ4qMHwdoDGTMcknOpIFTvGjw5MWkklCSlNKE3iOdAS9aAQlaEpoFFVasm6KbyXPkBAQB8+8E0YgOccg4GpxygFWO1rkzUTZSimZLUFIOh3jMGoIzBMbp0S6SytqWZYmITfAuWiQapZWCgDjLVloXGVcGZizvXHB+UdXottpVhtUq0JcpQWmJHzpRopO8/OA1SIDp9PuhSrCsKQ6rNMLSlmplqP8ARWf+VWfHGnER6g2pZJNrsy0rZcmajvNmhQdM1OhFFAjSPOHSDZS7LPmSZvjlKuk5KTihY3KSQYDmmBAECAOAYKBAG/usCD9+6QIAoBgoXIReIEAJSRicB6nSNh6oNg3JKrbMHyk8FMunhkg1I0vqAH2UDWMu2Ns02y0ybOhReasJoGuoxUocEBR5R6asFmQhACQEy5YCEjIJSAw5JDecBivXBb0zLYiUkkqs8tlD5oUtlkalTXSeQyMUYjhh+bcjD1sthnTZs4kq7WYuY5D+JRIplQ+kNJxGeLjB/UEUgCUGxAgHhBBByD5e9IUqhbTEZODn5YQAOGGMEhVcMS0OJSXUSzM+AFcmw15wgVI9IAkrwHsQZDYitMNCHHoYORLBUEkhL0vHAE5mmG/LGDkzXUgLDgEIIJbAswIwamuGkAAmjsWw3XmwfB4EtTcjn+flA7FSaL7rZYk1IJADvnUtQcBCnHzkijB7yg4xGbNhlAar1L2b5O0zAQSVy0kUcAJJBIGpUfKNFWGN4YjEajMcYzLqTSwta8lKkoGGQmKOA+tGoKrWAfSRiMIML3RDMy4eOtP7GFm0jDwn19YB5awcBBDnDY9++cLSPfv3SAfSYMQw7QaSYB9obVBpeEqgI1swSNVfBzGZ9Ye31SwUS1AZHAk/oOEaHbpmJHzQw4n2Iw3pyZgn3ZnJ8f13wFbVUuc6uP0g5clSiAgXyRgkOcfo58ngIWQaMTwBrwatNYTjj+7+8oByZIWjxy1pP1kqTzrCUopiBoHqffGFm1KuBCyVoDlIJPdJpQ5CmENLSBvwxw/eA2XqY212khVnUXXZTd4yFklP4F307gRHI659i3ewnj61mWdWdclRPC8H3iKp1dbYNl2jIW/cmq7CZj4ZhAB5LuF9xjV+s6yifs60tjLSidvBlqBUfwBUB57aA8Oz8X+kH54H1BhqAECBAaAI+6QINvdYEADDkgsTuD+RB/KG4ck4/dV8IDRepPZwNrnzsRJlBKeM048biFD7xjQOnm0TI2bPW5B7G4lmftZ5uD8IWTFa6l5DWO0qaqpyUPuRKSfQrMJ68doBKLNZknxKM5TZBCezSDzKj92AylDBqEjDIeVDBECmJfFxhuOvKHFKZIYqBPiBZqYNnmcd0NN7EAtIYORTLEE8C9GxeOptK2JtEtMxSJaJyAErUl09qnALI8KlAsCRWr4CnJUlu8xbU6+UA0JGdMMcmp7xgFlLChTvGfMCgAfWBKmgKSSwuqBLZgcSfjEmZYFmzi0ITelpVcmEVuLLeIZA0IJpUREVLLAkUOfxG4wBKQUkp0JHkWw5RMmzAyFurtVJZyKhKSU3nYEqUAztQJOZhla7wS4dRSxLly1BQKxIA1JMAhaFKSQUqYpKVpIUC2FQ6CCXyL84BtKXDZYsrujQkE000giHNDiQKP8ADhBqVri+Lw4nK6bpxoS4L8eFYDd+gHRj+Gs4QsXS99bHMgMHGiQPOLN2AHhUfiPIxQ+hfWVKXLEq2ky5op2pBMuYwa8SB8mos5BYVoYtkzpHY0ovm12YJbEzkN8YCTMlhZuqIGZfd+X6RDs6yFEFRZz5mKP0r6ypN4JsfyreKapJCMaBILFW84cYGwuscTWTaZSQpPzklnDsDuIOUBpSBpDgER5VpSwIwIBFcmd2aFmcIBZhSaQ2VaVhvta1gJBmwzNmsN5w4waUPhU7veMVHpl0hVZQyQe0UHrglOZb6UBJ6RbZlyJK0hTzAk0BrvL5GpLRhdpWVTVEvedyCCDi4pm4jqbX2mqZUl8ueLnlHHM8FIStyA7EAXkfZPzk4m6aaNASLNYFTP5SkFYwQVXF/dCmCjwMR5tnmdoUzAUzMSJpuniSrF9YZtCiQAbpA8JCQDrj4ieOETZO1ypIlWoGbLoAqhmoGqFnH7JLGAan2CYjFJAxCgy0kfaFGiOgtnD0yV2bpSoLQahQo44Yg7oZKToc8jAFMmEAlJqKp3EVB1j0nZJqLVIQs1l2qSCfszUV/wCYx5rO/wDSPQPQH/s2x/5AD8FKpAYBbLOqWVS1+OVMXLVxBY+oMR4ufWvs7stozCKC0JlzxoVEFCxxvJJ5xUUSyMnVkBlvgGlIIxBHGCh1iEm8+TA6w1AF790gQIEAcPyU0JOdOQqfyHOGAHNM4kTRiBgAATXDTmawG39Ukop2ZLUcZsyfMP47g9ERQutiZe2iRTuSJKQNSQVnn3o1DoHKu7NsY1s6Ffidf/ujLutSURtKZTxSpBH4LvxSYCpJSeDYkmnnDpkpUH7VKVMHCgoJfcsJPkWaAUsAVIUF4B8CDibpq+FRSGSdf35wClS7uhOYBCsOD/tE+dtiZMlIkzVzJkqWolKAQGBagOdQ/eBzjnDy1xgFJejUMBNsVsXZ1L7NXdmpKFpxvoPzVNRx8QYjuKOn7TUJfNzoMm83ifPkWRMp0zJsyfQXEoCZSeKzVR4RAlBmJS/G8xfNwR7EAlctjjepQ+6A7tYXaJqllS1VKiSS9STUl83Lw27sMncByzmjh8MBjpjAQP3/ALwDkpZa65Z34UINKYsPIRJsqSspRLSpS1lgCUthil82d64Qz2oCSChBJDBZvOlq0ZQTk3eBgJVUVZ6Pkx1OnpjAOyFYVZ2+c1DruzYVhuaHPeBpjrwrpzh227NnSLomy7pWLySChSSnW8gkYmGZRSAbyQp8L17HWhBIgFISbqrqSyGOajiAK4DEvSClE3gVOah+bDHXhChaFBISFqSjG6hRQHObBgTvMOqbWpxypkYDfejU4TrJKVRwkJPIAfBomLkNhFX6sVTDY0k1SpSyk/VBunk4LcYvEtDY++UBw59q7OpIo54byXAAiqbY6ybCBdJmLUCBfkAKHO+UpUKZGO31rWATNnrKh8nLKVqAJBYFqNiA7saZ5Rh8xNmZgLRzVKA5Mgq84CxdKtv28XFpnAWWa/ZTLMVJCgMUqUflEzB85JbPjFVtFpmTKzFKmKGKlEqJ0clyo+6xZuh1vloUqxz0ibZZ5JuLFUzbourQseEkBqZ3Tq7W3OhU6Wq9ZlfxMk1SAQmckaKlKa8oYOl30EBW0JdCyaMU5au9ODRFJNTSkS0TlIvS5iVDNSVApUC4ckGuGsRO2bCnIP5wDq0i8QzDfWuvCHLKhKgUEkLLdnhdfQvg+AO+sMXqNnhWvAP+8JV+vvdAOBRFM39cIIk1D+sPzZhmd/8AqUC7ox0WBkaMW4xHfV3/ALesABHoXq0N7Y9nP0UL/wCGYv8AKPPq8mYgh94On9qYRv3VFOB2PL0SZwPJangKj132QEWSZvmyn3m6tPwX5xlEoF6FtTgwjaOumS+z5Sjii0o9ZcxMY9aUgX7pCgbpcBsXyyrlAMTZhUonWEwGgoAGBBwUA726smHAQhSiQxOEL7UaBtP3hyRKT2gCyyQxJ3Uy5wHonokr/o6xn/wkj0liKL132ECdZp6c0Lkq4puzEei1xberO1idsyyk4pQqUeKFqT8GPAxzetixmZs9S2cyV2eZz70hfKr8oDG7gwvNSjjeCz13whSaHDH2W9iHDR8b2Qam8nfhuh2wLlAvOSspoCEEJVTFr1OL4QEV99fKHCompbgwbyFBhDtsTLCmliZdYN2hBUHrW6AMCIbBAINSxc6Hdq0AQ34HEjIPU720iRbUJC1CXMMyWCyJhSUBSWDG6SSkl8DWsSrVNsy5aOzkGXMVeMxQmKmBnYEBQ7rsqmTDWIKmJZL6gE13cIAlgs7OA2AZzizs5OMGpIBIL0P7jnBIN5N5ODM/DLzyhVqnhZTS6QhCFFx3ikNeLYEhnxciAdl2hUpwhnUBevJRMYEuAEkEBWFWfEBoatAIKgtTqSWJBB7zl6vluhF6r73DMM8YQDufgf2rAOpL0NA7sAPEcToSauTCEEs6uGGOuFI6dqsEhNnlTEWgLnElM2QU3SitFO/hoNXfERz7pxOIYUGGjZADWASlV0lg+DhQBG6nnHY6M9HZu0JpSj5OUlhNmgG6mngSCe8sgOEjAY0xkdDei6tozymqZMsjtVihJIcS0vTtFMa/NFTkDuuzdkCXKRKRLTJlI8KE1I3vrvcknGAXsazolyJcqULqJaQhI0CaDn+sdBJiKiwqQfk1clfrrCJttusFoUkqwfAnQHCAY6VSBNsVqlEgdpImpBODlCmcx5wCCwCgyvrEtwcODnXlGqdce2lCRKs9UietRmAGply7vd5qWnjdbOMts6ymgLA0cfofFw9YB6SReQwqCllOa97IHjSNRtWyf4my4ArcAvm1Qrji/wDeM2saClYUuYgFK0KCSkkkAuo3GdJF0CuLiN7sNnSiWgAYpCiSKkmvLhAVTo30bZExE5KJpEspQot4V0Msqu3gAQCCCDSM42/sFFmmlBSuWsMSlQcVGUw+INo+Mb7LDYU4RH2tsuTakdnaJaZicWNKjDvYiA81rsw1Hvf/AHhpUnl5xbelFnRZpqpRs0sZpIvE3calRoYr0wpZ+ybIG8ogni4IwJo+EBBUkj9vjCUO4IcFxXfq+sSLvlWkNzEtXKhgEFmFKgkcsg3nGx9TdtP8FMl5JKn4rWfyJjH01C82ZTcwD8Y1bqakf7POXkpYSOTn8x5wE/romD/R6HztMv0RMMYoo93ifQRr/XRM/wBlsyDnaFLPBEtQfzWIx1SicYBMGYECAKBAHv28CAeEnUjgHeDWfETnQDdT8hBhDYqPr/eCYHAAtlUHkf1gNW6jtpvLtNmPzFJnJ4KFxY5FKD96Lx0qsvaWK1yqd+TMu8w/mFAH70Yd0D2wLFb5MxRaUp5Uwn/DmMHOl1QQo/ZMehFpxSrCoO8Z+jwHmWSpwHLJDPh6DEn3lBnGtWw/sYf2tYFWe0TpCgxlzVJbUO6VbgUlJ5wxxFPOAIl8a0FeWBgubM508ofvEG6pCX1QGUU6kAt6A6xKs2w5k4FclctctL3lqVcuUc30qqC2jgwEGYQ50q39tIk2K0GSoTQWUmoBY8i+W6CCkJLJVfYElTYsKXRkHblEZVakuzY/lrAdjae0J9tUJk5csKW9xKUlIKUA3jR7oABxORIDCOt0J2dIUm0Wu1ALl2eWBKQqoXMqQgJxKiyQAM1GI3R3ZZmyJkw2uXICQoXFkOq/Qu5HdzYO9BHO2ra0pVLlI/lSNcFKI7yiNWJG5zAcpEo4HxZivEiuY88YN8NdwqdKecWG09F7RclzuyV/DzAnvoXfup0VeZThLAFiC0cu0TlqUosU3lGhAwNR3sTlXOAZkAPdPzgxyrQj/iA84MIUzAOouEp1U4ATxdhDZTQuw1qMDTLKO50Us5nW+ypW5+UTMXSpEp5rniEJHlrAb/0X2HLsVmlyJY8A7ymqtZ8SzvJc+QyjoqgwpxBKMARhHZhTggVhbQBAY5112Iy1WRZqB2ySWof5agMdAvyjOEqZ1YsaAl8cHbINUcI3nra2Z2+z1qTVUkicmjnuOVAD/L7T0jA1KGWr48vhAdTo1KRMtEtC7ir5IUFqMsGiiVGYxY45Pgz4He9jbQlWiUJkpQUkdxTKSogpoQSkkPT1FBHnMpTgFO+IKWbc79590drZtttVkSlclc6RKWbyCySgr8LjJbsxBDs0Bv6Rxg8YoewesmXMkg2mWpE1Juru+BRAe8k5FndBqKsTHTV1gWO7eQVqIxSzKGe8F4Didadp7gBSFgKDXkAgYYL8STGWqmguEsh2e8fIXvPFotHSrb8u1m9dUBUFN6rnwraqVOMcG5xUihqAuNCQl+RLesAFEpL91TUeikmm73SGRi2VYXdu0cVyBf8AakII3GAbvMFVybju3xvnQTZKrLYLOhYurUDMUDiFrqx3pTdHGMi6FbCNttsqSf5aVGZNOVxBBI0qWTzj0NawVKSPfew8gB5wGOdddue0SJIP8qQVHjNW3ndljzjNY73Tjan8TbbRNT4VTClH2JfyaW3G6TzjgkwAEEYECABgoOBAGTCpRYj94OZJKcQz4HEHgcDBSkua4AOYBc1FWODGNy6sekP8ZYxLWp51maWtzVSP6czfQXSdUnWMKVNJxwjrdFduzLDaEz5dbtFodguWWvI+BByIBgNC63Ojqjdt0oeECXaAK90eCc2g8Cj9nIGM0AerBIy09f1j0hs23yp8pE+WRMkzUvUO6S4UlQ1FQU6giMf6xOhYsS1TrPWyqULwFTJUrBO+Up+6rLDSApwDUDEnMPlvYQ4ZnduCicS2Ki4qSeGGUIdgd9DC0rFUrcgPdCQHBpnpqPZBFwkXhhgdx3itDkcKQkjj5Q+kJ+YgqWQACo65XQz8yeEJ7N1FLpP1gTgMSPWATJFwhdC2GCq6Fi43ihEBSg5IGeBJOONWcwS5rlJAYDAYhq5fGFTEeA/SSC5IYMSkvR8UkwHa2Lt2cizT7MpazKmIV2buyFM6gl8AQ2G8xyQQboVlQkMCz4ucGf4Q3KUxKhgl21r3QPX4wKYYaNUfEn3hAFJHdaoViC7Z1BpWlRz1jQOqDZBXMtFpo0pHZg/WWQpfMISn8cUeyWRc+YiVJRemTO6AirmovP8ANoxL0pHobonsZNlkJkywAHKlNW8otXyAxyIgOxsycFITqA3H20SlNHJ2T4lpFUu76F6ef5QduJvsqgyfMNlAdO8NQ8LaOFNCQCSwapNKbyY6OzATL7zhy4FRSmRqHqW3wCdoocBKW7xwIcGme5o83dI9lfwlrnWY4Slsg/UV3kY490gcjHo6XPvTCQ3dSQBoXDxm3XHsEqSm3oDlAEueBmh3RM+6SQdxGkBlRlEB3DZHB8s6jhEjtyqWlC2+TvFBq4BPeSd1AzYNvhhRxqVJOeD0xarUg1MCClw+DlyDgQXAcDhAPWW2qQ4YKQs99KgWLYFwxChkQYQVIvfU+icQDjUDLhlDAQWvAUBAJGROFMsCHwhJV/f0gHbQgJKkgnuliFY644H0hgKFQrD4b2wMPznWAQXUEi+GBJYkXm+d3WfSGpt01SLpaockcQatwygEFPBq1FYJJwCQ5JAwapNKQCrPhV40jqo6GqmLTb7QhpSC9nQRWYvATW+gMtTXABwvXQbo/wDwUkFYIWtIKh9BArd+0pZc8AMoPpxtk2SxTp2E1fycv/MmUG83Eufux3pqitTfNB/Ev/6j1NchGJdanSIWq09jKIMmzXkuGZc40Wobk+Afe1gKErdgAw4CCaAEvDqLOc2SNVU9MT5QDLwAYlhKE0YqP1qDkjE84BtczIpSNAEj4CAiXCcj5QIkG0qzUPKBACXNIwNDwY/kYWi67lknzSdxGI5eUW63dEZq0GdJ7K3Ss51kITNH+ZIwJ3MVbxFUnWZnKVA3Syge4tJ0VLVUcnEA1OshFXF04Emn4hQ/HdDaZZBY0fDTzh2XNKXukh8cGPEGh5wtK0kMRdfFqp43cU/dPKAtnVh0w/gppkT1EWacqpP9KZhf3JNArShyMbTarOCLimYgpF4BSSk4yljNCsjl5R5rm2dxeyzUDeHPfxu840Tq+6eCQhNltyvkQGlTjW4n/DmDOXkFB7uBpUBH6Z9XEyzBU+yhS7OASqXVUyTqP94ga4gYvjFFCwUhlAJbJy9caPWoruj04iaQlgosQClSalsiCaLT+XpnnSzq4TPUZtjKJU01UiqZSzqAzyVE40I4YwGWS5ty+E4lISSc6hwkZUd3gBICCKlShVj3QkGid6iQX4DUxI2vse0WSlokLlVosglHETQ6K0ziLIWHCqG6aZ8ByMA7aF3ggBkmUm44cX2KilWB7wBIfQCGyXQAzlN56nwljxNauMHgkDEZGj86H3rDcyYlLFRCW/PRjygHARdINQpm1BS7lmqKszwzMoKtrQ5cfyjsbM6O2u1fyLOtSS3eKezljhMUwbg5O+NB6L9WSJKkzLYoT5gLiUkHsknVRLGaRwCdxgJnVL0V7CV/FTKzJ6E3Q3hlnvXdQ5Z/siL1a7W3dT4szp+8MrKjmR5O27SI0yzMaZvXJwIB6xzw1xaygoLpU7YjBzQ50LjDMU6E51IZV1STqCMM3BLag5RzEyXxYkcR6wqzpMsvKZzUooArXCj7/wC0A9JsswlyEBj3XdYOYLA14vTGJcybcbtJgDYAUfzUVHk0Fa7b8mFIFVtdcah35B+cQJdlSMak4kuSTqXNcsYBmZNJV2gJBJJyYfrTGJ6JyZiSlaB3gykmqVDMH1iNMkvQcBT2IdSlg3v4wGQ9MuribZlKmWQGdIPeuCsxCdGxWkbqxRbyVU+cFF8uV01SQRHphvMRzNq7Cs1oLz5EmarC8pIvfjDL9YDz7dNAAXZW5waH0EJRMIvMT3kkZFsK1wLOKaxsdp6ubAr5k2W/0J0wjkFBYhk9Usg1Ey2c1SfzSD6QGRBbtkQSxFCeO/KCkpVMWEISpcxRolCSpSjuSA/o0bPs/qosb98zZjUZU2nAiWlDfiizWDZUiyC5Z5SJb4iWAPxKZ1HiTAZ10N6tSCJ1vSCXBRZ3BD6zSKH7AprpGoBwLoLk4kU3XU6BqPy4JahJYAVJNABvL0EUDpZ1ipF6Ts35SazGeA6ED6j+I/WPdGpaAldZfTEWSUqzSFNaFpZRBHyKCP8A1FCiRkK6Ri8pBIuoDJwJ/L9ofm3QolZMxZJJ7xYqOKlLxUX4QxOnqVQsBkBQNoBpAKLCgr8PPPkIQpQGGO+jcBrvMCzWdcxV1CSs5gPQak/NG80iXZ7AkrCHVNmHCTZwZijxWxSN90KgIIqWFSchX0hBPv2Yup6KTJSL1tnSdnSlD+W/a2hadLiSVK4O31YZl7QsEo3LFYhaFAFRtFuN4AJDlfYJZISMascKEmAqCVhhiX0wgQ5traUy1zTNtBvrIAFAAlIwSlIolI0HxgQEux2pcpYmSlrlrGC0KKTwcYjcXEWX/XBNoATtOyy7WBQTktJtCRuWlgrh3RFSEKBgLX/qrZrVXZtsCl1Is1qaVN4JV4ZmmH3orG0dnzrOu5PlrlL+itJSTwyUN6XEJVLcF2IGREdiw9KrTKR2alpnyM5FpSJ8tt17vJ+6oDdAcFCiC4JBGYJHrDybS/iHNPdPl4VeT74vfRronZtrWdc+QldiWgl0BZnyyRmEqZSBTALYRQ7VIuTFod7hIfB2LYPT1gLR0S6Y2ixdyWpM6Q//AFeYbrf5ZL9mdwKhujTNj9OrFaCEmYbPNP8AStHyRfRK/AvzeMEOEOptKgGd0/RUyk/hLiA9OFwM2PMHmKGOfN6LbPn1nWazmYfnXEoUfvJAcxg2yOkU6zqAkTJklz/SmKCOcpd+WfIReZXWNPkKQi0ypVoEwgXkjsVBx85ryVfhEBeh1c7PwNlH4ioesTLP0cslm/kSpEtQwuykBX4gHA3xL2YkTkJULyXAo7jhgIlLsrUvHyEBFF7E46uT+UJAxx98YdVKOo8v3gritR5fvAJAgyIC3GY8j+sNmYYBwJ90FPbQh8NSRQPifyh4WUefv8oUENAOTZRupdJFwCtDRmPk0MvT1wMKKiRiWzDk6wkJf3zgA3v2IIphVzGvuv6Qoyd/oIBoIEGojM8nPwEPosYOZ9fyIikdOumqrAAiTJSVrN0LJDJfO5d72GZgLpJvgdwH8IbycQ4qYv8Aw3PFQHlWPN1v2xOmLvTp9omKUf8AHUkckCgG4R1pGyyqUVmYogB7pUsnzK29IDa9o7WlyQTaLRKkJGRWhPxJUeTRTtrdZEhIP8JKXaP94s9hIH31B18hXWMhO0EBREqShJB8ammK4gMEg/dMRZ89S+8tSln6xfyyHKAsfSPpXOtdLRNM1OUmUDJkDj8+bz84r862KULtEo+gkXU8xiTvUTDWT8mju9Cujv8ApC0dj2nZsHe7fpSgF4Md78oDghPvAczgBvizbD6JTrQL0mSZyf8AFmEybMNTfLLnDekAcY6vSVNm2TPFnlWVE+ddcT7Ue1SCGqJACUAuccaRW9sbctNqLWmcuYMkHuyxwlJZHo8BYLVZdnyBdtdrVbVJqLNYh2dnB3zKBTaghW4xEtPTeclBlWKXKsMn6MgDtD9qcReJ3gA74rTe2hpaoATFuoqJKlqNVElSlHeo1J4mAu1XZapacZhBWr6qfCgbr3eOpCNIQpZCSRi7frEaAECBA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20" name="AutoShape 8" descr="data:image/jpeg;base64,/9j/4AAQSkZJRgABAQAAAQABAAD/2wCEAAkGBxQSEhUUEhQWFhUVFxgYGBgYGBoYHBwYHh0cHB0YHhgfHSggGBslHBoXITEiJSkrLi4uGx8zODMsNygtLisBCgoKBQUFDgUFDisZExkrKysrKysrKysrKysrKysrKysrKysrKysrKysrKysrKysrKysrKysrKysrKysrKysrK//AABEIAK0BJAMBIgACEQEDEQH/xAAcAAAABwEBAAAAAAAAAAAAAAAAAQIDBAYHBQj/xABMEAABAgMFBAgBCgQCBgsAAAABAhEAAyEEEjFBUQVhcYEGBxMiMpGh8LEjQlJicoKSwdHhFDND8VNzFRYkY6KyJTQ1VGSDs8LD0tP/xAAUAQEAAAAAAAAAAAAAAAAAAAAA/8QAFBEBAAAAAAAAAAAAAAAAAAAAAP/aAAwDAQACEQMRAD8Ay6DIgoEAIECBACBAEACAKBEhCEgse8dHYPo+sO2SUqasS5UsqmHBCUXyeQDjy5wERAJwD8IX2TAkkBtK/sI0XYfVVaJoCrbN7FP+EhlzG0J8CD+LhGidH+iFksZBkSRfH9RZ7SZvZR8H3AIDFdk9CbbaAFS7NNunBUy7IS3FZBVxSDFisvVLa1fzJlll8FTJp5gJA9Y2nsXxNYbSmpBrXfAZTL6oF/8AfZYO6zK//QGFjqgUfFbqfVkKHxnRrCpQb38IjKmgbuNIDOZfU7I+dap5+zLQP+Yqh8dUNlGM+0nlZx/8cXdU8H5zQtAJ8K4Cjr6q7AwAXaQdb6D6XGiHaOpyUf5drmJ+3KSv1SoRp1mtSkOZiQRg4qeQ0hIXLJdDh8sBAZdK6ma962kj6tnY+Zmx2rD1VWJFZpnzz9eYEDylhJ81RdzMOaTxAhcpQMBxZHRGwo8Nis3EyUKPmtz6wm09ELAvxWOy8RKSg+aGIiy3xuiKucnceIgKPb+qrZ8x7iZso6y5t4fhmBXxitbQ6oJqXNmtSFaJmoVLPNabyT5CNiQhH0U+Q/KFGSN4gPNu1eh1us3emWdYH05fyiDvvIe795o4iZj4lCuYfzFY9XGzNUFvSOTtXozZ7TWfZ5M0/SUhN7ksMoecB5p7AHwkcHf10hlSSCxDRsXSPqkkqF6xqVImfNRMJXLUdL5dcs73UBpGWbQsMyTNVJnoKJifEg+IH6SclJOIZwYDntBtAUluGR1ghAHAgoOAECA8CABgQIEAG3QcJ9+6QIA2gjBmCMAIKDeCEAbwtJuh82LbvrHSClpFSfCKnfujXurDoIWTbLWj5RTLky1BwgfNmrTmr6CMsTVrocboT1XKnhM223paCAUyR3ZihkpZP8pJ08R3Rr+y9iSLKi5IQiUMwgVO9Sz3lneTEDb237NZA9pnJlZpQXXMUfpCWl1KO9mEUXavXKxIstmfSZPUB5S0YjioGA1IoABJHdGJJugDM8I4Fo6aWGUWVapCeC72H2Qr1jEdt9KbXbX/AImepST/AE0siWN1wYimKnjjgNkA/AemYgN/n9YWzkh/4xB3ITMX6JQY5COsywBRPaTm17BbfF/+GMYSQc2LcjwfAmn7QkOTw0gNZ2z1vSQCLNJmzDkqY0tHkHUfJMVW0dZ9tJ7qLOgZNLUs8ipZ+EU+hbWjhsRqd/8AeCCHBqGT61yGOpgLXL6w7eD/ADJagMjKQBwo0aj0etMybLTMny0oUpKSEpfOoplTKMi6G2ZC7SgEXiSyA2KgxJ86cI3CxycEoqRmcP0AJ+EBJSonFokSgdTByrEwcmusOCRvPv2IBuY4wJ893vzhtNcVK84k/wAGo5gepglWcJrjxr6QEcGtCTjppvhRkrbPnX84mSEg1PKHYCobZVtEAGy9kde6kqB+8Yz7bXTnatmnXJk4AijGSgglqjw15GNuXLB4xytr7KlWhJROlomJNCFJBpqDik6EEMWgM82X1xTQwtNmRMFO9IXdJ/8ALU45XhFr2b1kbOnsBP7FX0ZwMuul8uh+cUHpB1bGWlSrNMvJDqKF0UEgE+LAmKDfKmdyWYAn04wHp+y7QlTkns5kqaCMETErfyJaOL0s6IyLfLuTklK0/wAuaB35b5fWRqk04FjHnTs0kuAHGeHkYsmwumdssjCXNMyWK9nO+UTjkSbyORauEBG6S9GZ9hXctCbyVPdmJqiY3zknJYGKDWhxFY4C0NzwOsb7sDpHZNryVSZiBfZ5lnmF8Pny1BioA1Cgyk0cCMz6d9Dl2E3w8yzLUyZuaFHBMxsFfWwVuNCFMgxAWkgsYEAIECBAEIOBBQBwIAMCAKDEFABgDeAhDlhnBNHT2JsyZaJsuTKDzJyro0AxKjuABUdyTAW3qx6Ki1Tu2mpJs8hQocJk3EIOoFFK+6nWLH1hdYi5SlWSxK+VBKZs+huqzloyKxgVYJwFXbp9K7enZGzkSrLRah2Mk53iHmWg/WqVfaUmMTSopYgl8e8ARzd7z74BK1FSipRUpSiSpSiVKUdSo1J4wacN1ArnhwNKQsqTecJZLvdGm78oEmeqWVXFGoKFZOg4gjMFn3NAJmAZHg1aDDR+UOTnmLWpEq6CSq4gKUlKdKuQkcYaQWdmPEA01rgd+MGUhs4ByzqSFd8EpAPde6S6SB3gCzKunCrQ0kKSxqDkWIrhTWD8xgGxYwakhseIY47jg3lALUzXOzZQKiVVegqCnAJDHAZnGGFIo5dtYcSsjBRTuArzIYn1gDcWIxYmuNSctG9IC29UovW9SiCRLs00jO6byAk7qE1jctnywhAA48z79IybqWlgzbYG/pyiFZ1UsFPBwDyjWrIrI0IAH6QEsGDEAGCeAMw0701x8vfnBrVpBSzWAcUlsIDwcAiAIQianOHITMgOVtSy3kqDDvJI4+/zjBOkuxl2aeQPCTeSchnHoa0/N4t5g/m0UXppY0KlLvil1YSQHUCQQ4qMHwdoDGTMcknOpIFTvGjw5MWkklCSlNKE3iOdAS9aAQlaEpoFFVasm6KbyXPkBAQB8+8E0YgOccg4GpxygFWO1rkzUTZSimZLUFIOh3jMGoIzBMbp0S6SytqWZYmITfAuWiQapZWCgDjLVloXGVcGZizvXHB+UdXottpVhtUq0JcpQWmJHzpRopO8/OA1SIDp9PuhSrCsKQ6rNMLSlmplqP8ARWf+VWfHGnER6g2pZJNrsy0rZcmajvNmhQdM1OhFFAjSPOHSDZS7LPmSZvjlKuk5KTihY3KSQYDmmBAECAOAYKBAG/usCD9+6QIAoBgoXIReIEAJSRicB6nSNh6oNg3JKrbMHyk8FMunhkg1I0vqAH2UDWMu2Ns02y0ybOhReasJoGuoxUocEBR5R6asFmQhACQEy5YCEjIJSAw5JDecBivXBb0zLYiUkkqs8tlD5oUtlkalTXSeQyMUYjhh+bcjD1sthnTZs4kq7WYuY5D+JRIplQ+kNJxGeLjB/UEUgCUGxAgHhBBByD5e9IUqhbTEZODn5YQAOGGMEhVcMS0OJSXUSzM+AFcmw15wgVI9IAkrwHsQZDYitMNCHHoYORLBUEkhL0vHAE5mmG/LGDkzXUgLDgEIIJbAswIwamuGkAAmjsWw3XmwfB4EtTcjn+flA7FSaL7rZYk1IJADvnUtQcBCnHzkijB7yg4xGbNhlAar1L2b5O0zAQSVy0kUcAJJBIGpUfKNFWGN4YjEajMcYzLqTSwta8lKkoGGQmKOA+tGoKrWAfSRiMIML3RDMy4eOtP7GFm0jDwn19YB5awcBBDnDY9++cLSPfv3SAfSYMQw7QaSYB9obVBpeEqgI1swSNVfBzGZ9Ye31SwUS1AZHAk/oOEaHbpmJHzQw4n2Iw3pyZgn3ZnJ8f13wFbVUuc6uP0g5clSiAgXyRgkOcfo58ngIWQaMTwBrwatNYTjj+7+8oByZIWjxy1pP1kqTzrCUopiBoHqffGFm1KuBCyVoDlIJPdJpQ5CmENLSBvwxw/eA2XqY212khVnUXXZTd4yFklP4F307gRHI659i3ewnj61mWdWdclRPC8H3iKp1dbYNl2jIW/cmq7CZj4ZhAB5LuF9xjV+s6yifs60tjLSidvBlqBUfwBUB57aA8Oz8X+kH54H1BhqAECBAaAI+6QINvdYEADDkgsTuD+RB/KG4ck4/dV8IDRepPZwNrnzsRJlBKeM048biFD7xjQOnm0TI2bPW5B7G4lmftZ5uD8IWTFa6l5DWO0qaqpyUPuRKSfQrMJ68doBKLNZknxKM5TZBCezSDzKj92AylDBqEjDIeVDBECmJfFxhuOvKHFKZIYqBPiBZqYNnmcd0NN7EAtIYORTLEE8C9GxeOptK2JtEtMxSJaJyAErUl09qnALI8KlAsCRWr4CnJUlu8xbU6+UA0JGdMMcmp7xgFlLChTvGfMCgAfWBKmgKSSwuqBLZgcSfjEmZYFmzi0ITelpVcmEVuLLeIZA0IJpUREVLLAkUOfxG4wBKQUkp0JHkWw5RMmzAyFurtVJZyKhKSU3nYEqUAztQJOZhla7wS4dRSxLly1BQKxIA1JMAhaFKSQUqYpKVpIUC2FQ6CCXyL84BtKXDZYsrujQkE000giHNDiQKP8ADhBqVri+Lw4nK6bpxoS4L8eFYDd+gHRj+Gs4QsXS99bHMgMHGiQPOLN2AHhUfiPIxQ+hfWVKXLEq2ky5op2pBMuYwa8SB8mos5BYVoYtkzpHY0ovm12YJbEzkN8YCTMlhZuqIGZfd+X6RDs6yFEFRZz5mKP0r6ypN4JsfyreKapJCMaBILFW84cYGwuscTWTaZSQpPzklnDsDuIOUBpSBpDgER5VpSwIwIBFcmd2aFmcIBZhSaQ2VaVhvta1gJBmwzNmsN5w4waUPhU7veMVHpl0hVZQyQe0UHrglOZb6UBJ6RbZlyJK0hTzAk0BrvL5GpLRhdpWVTVEvedyCCDi4pm4jqbX2mqZUl8ueLnlHHM8FIStyA7EAXkfZPzk4m6aaNASLNYFTP5SkFYwQVXF/dCmCjwMR5tnmdoUzAUzMSJpuniSrF9YZtCiQAbpA8JCQDrj4ieOETZO1ypIlWoGbLoAqhmoGqFnH7JLGAan2CYjFJAxCgy0kfaFGiOgtnD0yV2bpSoLQahQo44Yg7oZKToc8jAFMmEAlJqKp3EVB1j0nZJqLVIQs1l2qSCfszUV/wCYx5rO/wDSPQPQH/s2x/5AD8FKpAYBbLOqWVS1+OVMXLVxBY+oMR4ufWvs7stozCKC0JlzxoVEFCxxvJJ5xUUSyMnVkBlvgGlIIxBHGCh1iEm8+TA6w1AF790gQIEAcPyU0JOdOQqfyHOGAHNM4kTRiBgAATXDTmawG39Ukop2ZLUcZsyfMP47g9ERQutiZe2iRTuSJKQNSQVnn3o1DoHKu7NsY1s6Ffidf/ujLutSURtKZTxSpBH4LvxSYCpJSeDYkmnnDpkpUH7VKVMHCgoJfcsJPkWaAUsAVIUF4B8CDibpq+FRSGSdf35wClS7uhOYBCsOD/tE+dtiZMlIkzVzJkqWolKAQGBagOdQ/eBzjnDy1xgFJejUMBNsVsXZ1L7NXdmpKFpxvoPzVNRx8QYjuKOn7TUJfNzoMm83ifPkWRMp0zJsyfQXEoCZSeKzVR4RAlBmJS/G8xfNwR7EAlctjjepQ+6A7tYXaJqllS1VKiSS9STUl83Lw27sMncByzmjh8MBjpjAQP3/ALwDkpZa65Z34UINKYsPIRJsqSspRLSpS1lgCUthil82d64Qz2oCSChBJDBZvOlq0ZQTk3eBgJVUVZ6Pkx1OnpjAOyFYVZ2+c1DruzYVhuaHPeBpjrwrpzh227NnSLomy7pWLySChSSnW8gkYmGZRSAbyQp8L17HWhBIgFISbqrqSyGOajiAK4DEvSClE3gVOah+bDHXhChaFBISFqSjG6hRQHObBgTvMOqbWpxypkYDfejU4TrJKVRwkJPIAfBomLkNhFX6sVTDY0k1SpSyk/VBunk4LcYvEtDY++UBw59q7OpIo54byXAAiqbY6ybCBdJmLUCBfkAKHO+UpUKZGO31rWATNnrKh8nLKVqAJBYFqNiA7saZ5Rh8xNmZgLRzVKA5Mgq84CxdKtv28XFpnAWWa/ZTLMVJCgMUqUflEzB85JbPjFVtFpmTKzFKmKGKlEqJ0clyo+6xZuh1vloUqxz0ibZZ5JuLFUzbourQseEkBqZ3Tq7W3OhU6Wq9ZlfxMk1SAQmckaKlKa8oYOl30EBW0JdCyaMU5au9ODRFJNTSkS0TlIvS5iVDNSVApUC4ckGuGsRO2bCnIP5wDq0i8QzDfWuvCHLKhKgUEkLLdnhdfQvg+AO+sMXqNnhWvAP+8JV+vvdAOBRFM39cIIk1D+sPzZhmd/8AqUC7ox0WBkaMW4xHfV3/ALesABHoXq0N7Y9nP0UL/wCGYv8AKPPq8mYgh94On9qYRv3VFOB2PL0SZwPJangKj132QEWSZvmyn3m6tPwX5xlEoF6FtTgwjaOumS+z5Sjii0o9ZcxMY9aUgX7pCgbpcBsXyyrlAMTZhUonWEwGgoAGBBwUA726smHAQhSiQxOEL7UaBtP3hyRKT2gCyyQxJ3Uy5wHonokr/o6xn/wkj0liKL132ECdZp6c0Lkq4puzEei1xberO1idsyyk4pQqUeKFqT8GPAxzetixmZs9S2cyV2eZz70hfKr8oDG7gwvNSjjeCz13whSaHDH2W9iHDR8b2Qam8nfhuh2wLlAvOSspoCEEJVTFr1OL4QEV99fKHCompbgwbyFBhDtsTLCmliZdYN2hBUHrW6AMCIbBAINSxc6Hdq0AQ34HEjIPU720iRbUJC1CXMMyWCyJhSUBSWDG6SSkl8DWsSrVNsy5aOzkGXMVeMxQmKmBnYEBQ7rsqmTDWIKmJZL6gE13cIAlgs7OA2AZzizs5OMGpIBIL0P7jnBIN5N5ODM/DLzyhVqnhZTS6QhCFFx3ikNeLYEhnxciAdl2hUpwhnUBevJRMYEuAEkEBWFWfEBoatAIKgtTqSWJBB7zl6vluhF6r73DMM8YQDufgf2rAOpL0NA7sAPEcToSauTCEEs6uGGOuFI6dqsEhNnlTEWgLnElM2QU3SitFO/hoNXfERz7pxOIYUGGjZADWASlV0lg+DhQBG6nnHY6M9HZu0JpSj5OUlhNmgG6mngSCe8sgOEjAY0xkdDei6tozymqZMsjtVihJIcS0vTtFMa/NFTkDuuzdkCXKRKRLTJlI8KE1I3vrvcknGAXsazolyJcqULqJaQhI0CaDn+sdBJiKiwqQfk1clfrrCJttusFoUkqwfAnQHCAY6VSBNsVqlEgdpImpBODlCmcx5wCCwCgyvrEtwcODnXlGqdce2lCRKs9UietRmAGply7vd5qWnjdbOMts6ymgLA0cfofFw9YB6SReQwqCllOa97IHjSNRtWyf4my4ArcAvm1Qrji/wDeM2saClYUuYgFK0KCSkkkAuo3GdJF0CuLiN7sNnSiWgAYpCiSKkmvLhAVTo30bZExE5KJpEspQot4V0Msqu3gAQCCCDSM42/sFFmmlBSuWsMSlQcVGUw+INo+Mb7LDYU4RH2tsuTakdnaJaZicWNKjDvYiA81rsw1Hvf/AHhpUnl5xbelFnRZpqpRs0sZpIvE3calRoYr0wpZ+ybIG8ogni4IwJo+EBBUkj9vjCUO4IcFxXfq+sSLvlWkNzEtXKhgEFmFKgkcsg3nGx9TdtP8FMl5JKn4rWfyJjH01C82ZTcwD8Y1bqakf7POXkpYSOTn8x5wE/romD/R6HztMv0RMMYoo93ifQRr/XRM/wBlsyDnaFLPBEtQfzWIx1SicYBMGYECAKBAHv28CAeEnUjgHeDWfETnQDdT8hBhDYqPr/eCYHAAtlUHkf1gNW6jtpvLtNmPzFJnJ4KFxY5FKD96Lx0qsvaWK1yqd+TMu8w/mFAH70Yd0D2wLFb5MxRaUp5Uwn/DmMHOl1QQo/ZMehFpxSrCoO8Z+jwHmWSpwHLJDPh6DEn3lBnGtWw/sYf2tYFWe0TpCgxlzVJbUO6VbgUlJ5wxxFPOAIl8a0FeWBgubM508ofvEG6pCX1QGUU6kAt6A6xKs2w5k4FclctctL3lqVcuUc30qqC2jgwEGYQ50q39tIk2K0GSoTQWUmoBY8i+W6CCkJLJVfYElTYsKXRkHblEZVakuzY/lrAdjae0J9tUJk5csKW9xKUlIKUA3jR7oABxORIDCOt0J2dIUm0Wu1ALl2eWBKQqoXMqQgJxKiyQAM1GI3R3ZZmyJkw2uXICQoXFkOq/Qu5HdzYO9BHO2ra0pVLlI/lSNcFKI7yiNWJG5zAcpEo4HxZivEiuY88YN8NdwqdKecWG09F7RclzuyV/DzAnvoXfup0VeZThLAFiC0cu0TlqUosU3lGhAwNR3sTlXOAZkAPdPzgxyrQj/iA84MIUzAOouEp1U4ATxdhDZTQuw1qMDTLKO50Us5nW+ypW5+UTMXSpEp5rniEJHlrAb/0X2HLsVmlyJY8A7ymqtZ8SzvJc+QyjoqgwpxBKMARhHZhTggVhbQBAY5112Iy1WRZqB2ySWof5agMdAvyjOEqZ1YsaAl8cHbINUcI3nra2Z2+z1qTVUkicmjnuOVAD/L7T0jA1KGWr48vhAdTo1KRMtEtC7ir5IUFqMsGiiVGYxY45Pgz4He9jbQlWiUJkpQUkdxTKSogpoQSkkPT1FBHnMpTgFO+IKWbc79590drZtttVkSlclc6RKWbyCySgr8LjJbsxBDs0Bv6Rxg8YoewesmXMkg2mWpE1Juru+BRAe8k5FndBqKsTHTV1gWO7eQVqIxSzKGe8F4Didadp7gBSFgKDXkAgYYL8STGWqmguEsh2e8fIXvPFotHSrb8u1m9dUBUFN6rnwraqVOMcG5xUihqAuNCQl+RLesAFEpL91TUeikmm73SGRi2VYXdu0cVyBf8AakII3GAbvMFVybju3xvnQTZKrLYLOhYurUDMUDiFrqx3pTdHGMi6FbCNttsqSf5aVGZNOVxBBI0qWTzj0NawVKSPfew8gB5wGOdddue0SJIP8qQVHjNW3ndljzjNY73Tjan8TbbRNT4VTClH2JfyaW3G6TzjgkwAEEYECABgoOBAGTCpRYj94OZJKcQz4HEHgcDBSkua4AOYBc1FWODGNy6sekP8ZYxLWp51maWtzVSP6czfQXSdUnWMKVNJxwjrdFduzLDaEz5dbtFodguWWvI+BByIBgNC63Ojqjdt0oeECXaAK90eCc2g8Cj9nIGM0AerBIy09f1j0hs23yp8pE+WRMkzUvUO6S4UlQ1FQU6giMf6xOhYsS1TrPWyqULwFTJUrBO+Up+6rLDSApwDUDEnMPlvYQ4ZnduCicS2Ki4qSeGGUIdgd9DC0rFUrcgPdCQHBpnpqPZBFwkXhhgdx3itDkcKQkjj5Q+kJ+YgqWQACo65XQz8yeEJ7N1FLpP1gTgMSPWATJFwhdC2GCq6Fi43ihEBSg5IGeBJOONWcwS5rlJAYDAYhq5fGFTEeA/SSC5IYMSkvR8UkwHa2Lt2cizT7MpazKmIV2buyFM6gl8AQ2G8xyQQboVlQkMCz4ucGf4Q3KUxKhgl21r3QPX4wKYYaNUfEn3hAFJHdaoViC7Z1BpWlRz1jQOqDZBXMtFpo0pHZg/WWQpfMISn8cUeyWRc+YiVJRemTO6AirmovP8ANoxL0pHobonsZNlkJkywAHKlNW8otXyAxyIgOxsycFITqA3H20SlNHJ2T4lpFUu76F6ef5QduJvsqgyfMNlAdO8NQ8LaOFNCQCSwapNKbyY6OzATL7zhy4FRSmRqHqW3wCdoocBKW7xwIcGme5o83dI9lfwlrnWY4Slsg/UV3kY490gcjHo6XPvTCQ3dSQBoXDxm3XHsEqSm3oDlAEueBmh3RM+6SQdxGkBlRlEB3DZHB8s6jhEjtyqWlC2+TvFBq4BPeSd1AzYNvhhRxqVJOeD0xarUg1MCClw+DlyDgQXAcDhAPWW2qQ4YKQs99KgWLYFwxChkQYQVIvfU+icQDjUDLhlDAQWvAUBAJGROFMsCHwhJV/f0gHbQgJKkgnuliFY644H0hgKFQrD4b2wMPznWAQXUEi+GBJYkXm+d3WfSGpt01SLpaockcQatwygEFPBq1FYJJwCQ5JAwapNKQCrPhV40jqo6GqmLTb7QhpSC9nQRWYvATW+gMtTXABwvXQbo/wDwUkFYIWtIKh9BArd+0pZc8AMoPpxtk2SxTp2E1fycv/MmUG83Eufux3pqitTfNB/Ev/6j1NchGJdanSIWq09jKIMmzXkuGZc40Wobk+Afe1gKErdgAw4CCaAEvDqLOc2SNVU9MT5QDLwAYlhKE0YqP1qDkjE84BtczIpSNAEj4CAiXCcj5QIkG0qzUPKBACXNIwNDwY/kYWi67lknzSdxGI5eUW63dEZq0GdJ7K3Ss51kITNH+ZIwJ3MVbxFUnWZnKVA3Syge4tJ0VLVUcnEA1OshFXF04Emn4hQ/HdDaZZBY0fDTzh2XNKXukh8cGPEGh5wtK0kMRdfFqp43cU/dPKAtnVh0w/gppkT1EWacqpP9KZhf3JNArShyMbTarOCLimYgpF4BSSk4yljNCsjl5R5rm2dxeyzUDeHPfxu840Tq+6eCQhNltyvkQGlTjW4n/DmDOXkFB7uBpUBH6Z9XEyzBU+yhS7OASqXVUyTqP94ga4gYvjFFCwUhlAJbJy9caPWoruj04iaQlgosQClSalsiCaLT+XpnnSzq4TPUZtjKJU01UiqZSzqAzyVE40I4YwGWS5ty+E4lISSc6hwkZUd3gBICCKlShVj3QkGid6iQX4DUxI2vse0WSlokLlVosglHETQ6K0ziLIWHCqG6aZ8ByMA7aF3ggBkmUm44cX2KilWB7wBIfQCGyXQAzlN56nwljxNauMHgkDEZGj86H3rDcyYlLFRCW/PRjygHARdINQpm1BS7lmqKszwzMoKtrQ5cfyjsbM6O2u1fyLOtSS3eKezljhMUwbg5O+NB6L9WSJKkzLYoT5gLiUkHsknVRLGaRwCdxgJnVL0V7CV/FTKzJ6E3Q3hlnvXdQ5Z/siL1a7W3dT4szp+8MrKjmR5O27SI0yzMaZvXJwIB6xzw1xaygoLpU7YjBzQ50LjDMU6E51IZV1STqCMM3BLag5RzEyXxYkcR6wqzpMsvKZzUooArXCj7/wC0A9JsswlyEBj3XdYOYLA14vTGJcybcbtJgDYAUfzUVHk0Fa7b8mFIFVtdcah35B+cQJdlSMak4kuSTqXNcsYBmZNJV2gJBJJyYfrTGJ6JyZiSlaB3gykmqVDMH1iNMkvQcBT2IdSlg3v4wGQ9MuribZlKmWQGdIPeuCsxCdGxWkbqxRbyVU+cFF8uV01SQRHphvMRzNq7Cs1oLz5EmarC8pIvfjDL9YDz7dNAAXZW5waH0EJRMIvMT3kkZFsK1wLOKaxsdp6ubAr5k2W/0J0wjkFBYhk9Usg1Ey2c1SfzSD6QGRBbtkQSxFCeO/KCkpVMWEISpcxRolCSpSjuSA/o0bPs/qosb98zZjUZU2nAiWlDfiizWDZUiyC5Z5SJb4iWAPxKZ1HiTAZ10N6tSCJ1vSCXBRZ3BD6zSKH7AprpGoBwLoLk4kU3XU6BqPy4JahJYAVJNABvL0EUDpZ1ipF6Ts35SazGeA6ED6j+I/WPdGpaAldZfTEWSUqzSFNaFpZRBHyKCP8A1FCiRkK6Ri8pBIuoDJwJ/L9ofm3QolZMxZJJ7xYqOKlLxUX4QxOnqVQsBkBQNoBpAKLCgr8PPPkIQpQGGO+jcBrvMCzWdcxV1CSs5gPQak/NG80iXZ7AkrCHVNmHCTZwZijxWxSN90KgIIqWFSchX0hBPv2Yup6KTJSL1tnSdnSlD+W/a2hadLiSVK4O31YZl7QsEo3LFYhaFAFRtFuN4AJDlfYJZISMascKEmAqCVhhiX0wgQ5traUy1zTNtBvrIAFAAlIwSlIolI0HxgQEux2pcpYmSlrlrGC0KKTwcYjcXEWX/XBNoATtOyy7WBQTktJtCRuWlgrh3RFSEKBgLX/qrZrVXZtsCl1Is1qaVN4JV4ZmmH3orG0dnzrOu5PlrlL+itJSTwyUN6XEJVLcF2IGREdiw9KrTKR2alpnyM5FpSJ8tt17vJ+6oDdAcFCiC4JBGYJHrDybS/iHNPdPl4VeT74vfRronZtrWdc+QldiWgl0BZnyyRmEqZSBTALYRQ7VIuTFod7hIfB2LYPT1gLR0S6Y2ixdyWpM6Q//AFeYbrf5ZL9mdwKhujTNj9OrFaCEmYbPNP8AStHyRfRK/AvzeMEOEOptKgGd0/RUyk/hLiA9OFwM2PMHmKGOfN6LbPn1nWazmYfnXEoUfvJAcxg2yOkU6zqAkTJklz/SmKCOcpd+WfIReZXWNPkKQi0ypVoEwgXkjsVBx85ryVfhEBeh1c7PwNlH4ioesTLP0cslm/kSpEtQwuykBX4gHA3xL2YkTkJULyXAo7jhgIlLsrUvHyEBFF7E46uT+UJAxx98YdVKOo8v3gritR5fvAJAgyIC3GY8j+sNmYYBwJ90FPbQh8NSRQPifyh4WUefv8oUENAOTZRupdJFwCtDRmPk0MvT1wMKKiRiWzDk6wkJf3zgA3v2IIphVzGvuv6Qoyd/oIBoIEGojM8nPwEPosYOZ9fyIikdOumqrAAiTJSVrN0LJDJfO5d72GZgLpJvgdwH8IbycQ4qYv8Aw3PFQHlWPN1v2xOmLvTp9omKUf8AHUkckCgG4R1pGyyqUVmYogB7pUsnzK29IDa9o7WlyQTaLRKkJGRWhPxJUeTRTtrdZEhIP8JKXaP94s9hIH31B18hXWMhO0EBREqShJB8ammK4gMEg/dMRZ89S+8tSln6xfyyHKAsfSPpXOtdLRNM1OUmUDJkDj8+bz84r862KULtEo+gkXU8xiTvUTDWT8mju9Cujv8ApC0dj2nZsHe7fpSgF4Md78oDghPvAczgBvizbD6JTrQL0mSZyf8AFmEybMNTfLLnDekAcY6vSVNm2TPFnlWVE+ddcT7Ue1SCGqJACUAuccaRW9sbctNqLWmcuYMkHuyxwlJZHo8BYLVZdnyBdtdrVbVJqLNYh2dnB3zKBTaghW4xEtPTeclBlWKXKsMn6MgDtD9qcReJ3gA74rTe2hpaoATFuoqJKlqNVElSlHeo1J4mAu1XZapacZhBWr6qfCgbr3eOpCNIQpZCSRi7frEaAECBA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22" name="AutoShape 10" descr="data:image/jpeg;base64,/9j/4AAQSkZJRgABAQAAAQABAAD/2wCEAAkGBxQSEhUUEhQWFhUVFxgYGBgYGBoYHBwYHh0cHB0YHhgfHSggGBslHBoXITEiJSkrLi4uGx8zODMsNygtLisBCgoKBQUFDgUFDisZExkrKysrKysrKysrKysrKysrKysrKysrKysrKysrKysrKysrKysrKysrKysrKysrKysrK//AABEIAK0BJAMBIgACEQEDEQH/xAAcAAAABwEBAAAAAAAAAAAAAAAAAQIDBAYHBQj/xABMEAABAgMFBAgBCgQCBgsAAAABAhEAAyEEEjFBUQVhcYEGBxMiMpGh8LEjQlJicoKSwdHhFDND8VNzFRYkY6KyJTQ1VGSDs8LD0tP/xAAUAQEAAAAAAAAAAAAAAAAAAAAA/8QAFBEBAAAAAAAAAAAAAAAAAAAAAP/aAAwDAQACEQMRAD8Ay6DIgoEAIECBACBAEACAKBEhCEgse8dHYPo+sO2SUqasS5UsqmHBCUXyeQDjy5wERAJwD8IX2TAkkBtK/sI0XYfVVaJoCrbN7FP+EhlzG0J8CD+LhGidH+iFksZBkSRfH9RZ7SZvZR8H3AIDFdk9CbbaAFS7NNunBUy7IS3FZBVxSDFisvVLa1fzJlll8FTJp5gJA9Y2nsXxNYbSmpBrXfAZTL6oF/8AfZYO6zK//QGFjqgUfFbqfVkKHxnRrCpQb38IjKmgbuNIDOZfU7I+dap5+zLQP+Yqh8dUNlGM+0nlZx/8cXdU8H5zQtAJ8K4Cjr6q7AwAXaQdb6D6XGiHaOpyUf5drmJ+3KSv1SoRp1mtSkOZiQRg4qeQ0hIXLJdDh8sBAZdK6ma962kj6tnY+Zmx2rD1VWJFZpnzz9eYEDylhJ81RdzMOaTxAhcpQMBxZHRGwo8Nis3EyUKPmtz6wm09ELAvxWOy8RKSg+aGIiy3xuiKucnceIgKPb+qrZ8x7iZso6y5t4fhmBXxitbQ6oJqXNmtSFaJmoVLPNabyT5CNiQhH0U+Q/KFGSN4gPNu1eh1us3emWdYH05fyiDvvIe795o4iZj4lCuYfzFY9XGzNUFvSOTtXozZ7TWfZ5M0/SUhN7ksMoecB5p7AHwkcHf10hlSSCxDRsXSPqkkqF6xqVImfNRMJXLUdL5dcs73UBpGWbQsMyTNVJnoKJifEg+IH6SclJOIZwYDntBtAUluGR1ghAHAgoOAECA8CABgQIEAG3QcJ9+6QIA2gjBmCMAIKDeCEAbwtJuh82LbvrHSClpFSfCKnfujXurDoIWTbLWj5RTLky1BwgfNmrTmr6CMsTVrocboT1XKnhM223paCAUyR3ZihkpZP8pJ08R3Rr+y9iSLKi5IQiUMwgVO9Sz3lneTEDb237NZA9pnJlZpQXXMUfpCWl1KO9mEUXavXKxIstmfSZPUB5S0YjioGA1IoABJHdGJJugDM8I4Fo6aWGUWVapCeC72H2Qr1jEdt9KbXbX/AImepST/AE0siWN1wYimKnjjgNkA/AemYgN/n9YWzkh/4xB3ITMX6JQY5COsywBRPaTm17BbfF/+GMYSQc2LcjwfAmn7QkOTw0gNZ2z1vSQCLNJmzDkqY0tHkHUfJMVW0dZ9tJ7qLOgZNLUs8ipZ+EU+hbWjhsRqd/8AeCCHBqGT61yGOpgLXL6w7eD/ADJagMjKQBwo0aj0etMybLTMny0oUpKSEpfOoplTKMi6G2ZC7SgEXiSyA2KgxJ86cI3CxycEoqRmcP0AJ+EBJSonFokSgdTByrEwcmusOCRvPv2IBuY4wJ893vzhtNcVK84k/wAGo5gepglWcJrjxr6QEcGtCTjppvhRkrbPnX84mSEg1PKHYCobZVtEAGy9kde6kqB+8Yz7bXTnatmnXJk4AijGSgglqjw15GNuXLB4xytr7KlWhJROlomJNCFJBpqDik6EEMWgM82X1xTQwtNmRMFO9IXdJ/8ALU45XhFr2b1kbOnsBP7FX0ZwMuul8uh+cUHpB1bGWlSrNMvJDqKF0UEgE+LAmKDfKmdyWYAn04wHp+y7QlTkns5kqaCMETErfyJaOL0s6IyLfLuTklK0/wAuaB35b5fWRqk04FjHnTs0kuAHGeHkYsmwumdssjCXNMyWK9nO+UTjkSbyORauEBG6S9GZ9hXctCbyVPdmJqiY3zknJYGKDWhxFY4C0NzwOsb7sDpHZNryVSZiBfZ5lnmF8Pny1BioA1Cgyk0cCMz6d9Dl2E3w8yzLUyZuaFHBMxsFfWwVuNCFMgxAWkgsYEAIECBAEIOBBQBwIAMCAKDEFABgDeAhDlhnBNHT2JsyZaJsuTKDzJyro0AxKjuABUdyTAW3qx6Ki1Tu2mpJs8hQocJk3EIOoFFK+6nWLH1hdYi5SlWSxK+VBKZs+huqzloyKxgVYJwFXbp9K7enZGzkSrLRah2Mk53iHmWg/WqVfaUmMTSopYgl8e8ARzd7z74BK1FSipRUpSiSpSiVKUdSo1J4wacN1ArnhwNKQsqTecJZLvdGm78oEmeqWVXFGoKFZOg4gjMFn3NAJmAZHg1aDDR+UOTnmLWpEq6CSq4gKUlKdKuQkcYaQWdmPEA01rgd+MGUhs4ByzqSFd8EpAPde6S6SB3gCzKunCrQ0kKSxqDkWIrhTWD8xgGxYwakhseIY47jg3lALUzXOzZQKiVVegqCnAJDHAZnGGFIo5dtYcSsjBRTuArzIYn1gDcWIxYmuNSctG9IC29UovW9SiCRLs00jO6byAk7qE1jctnywhAA48z79IybqWlgzbYG/pyiFZ1UsFPBwDyjWrIrI0IAH6QEsGDEAGCeAMw0701x8vfnBrVpBSzWAcUlsIDwcAiAIQianOHITMgOVtSy3kqDDvJI4+/zjBOkuxl2aeQPCTeSchnHoa0/N4t5g/m0UXppY0KlLvil1YSQHUCQQ4qMHwdoDGTMcknOpIFTvGjw5MWkklCSlNKE3iOdAS9aAQlaEpoFFVasm6KbyXPkBAQB8+8E0YgOccg4GpxygFWO1rkzUTZSimZLUFIOh3jMGoIzBMbp0S6SytqWZYmITfAuWiQapZWCgDjLVloXGVcGZizvXHB+UdXottpVhtUq0JcpQWmJHzpRopO8/OA1SIDp9PuhSrCsKQ6rNMLSlmplqP8ARWf+VWfHGnER6g2pZJNrsy0rZcmajvNmhQdM1OhFFAjSPOHSDZS7LPmSZvjlKuk5KTihY3KSQYDmmBAECAOAYKBAG/usCD9+6QIAoBgoXIReIEAJSRicB6nSNh6oNg3JKrbMHyk8FMunhkg1I0vqAH2UDWMu2Ns02y0ybOhReasJoGuoxUocEBR5R6asFmQhACQEy5YCEjIJSAw5JDecBivXBb0zLYiUkkqs8tlD5oUtlkalTXSeQyMUYjhh+bcjD1sthnTZs4kq7WYuY5D+JRIplQ+kNJxGeLjB/UEUgCUGxAgHhBBByD5e9IUqhbTEZODn5YQAOGGMEhVcMS0OJSXUSzM+AFcmw15wgVI9IAkrwHsQZDYitMNCHHoYORLBUEkhL0vHAE5mmG/LGDkzXUgLDgEIIJbAswIwamuGkAAmjsWw3XmwfB4EtTcjn+flA7FSaL7rZYk1IJADvnUtQcBCnHzkijB7yg4xGbNhlAar1L2b5O0zAQSVy0kUcAJJBIGpUfKNFWGN4YjEajMcYzLqTSwta8lKkoGGQmKOA+tGoKrWAfSRiMIML3RDMy4eOtP7GFm0jDwn19YB5awcBBDnDY9++cLSPfv3SAfSYMQw7QaSYB9obVBpeEqgI1swSNVfBzGZ9Ye31SwUS1AZHAk/oOEaHbpmJHzQw4n2Iw3pyZgn3ZnJ8f13wFbVUuc6uP0g5clSiAgXyRgkOcfo58ngIWQaMTwBrwatNYTjj+7+8oByZIWjxy1pP1kqTzrCUopiBoHqffGFm1KuBCyVoDlIJPdJpQ5CmENLSBvwxw/eA2XqY212khVnUXXZTd4yFklP4F307gRHI659i3ewnj61mWdWdclRPC8H3iKp1dbYNl2jIW/cmq7CZj4ZhAB5LuF9xjV+s6yifs60tjLSidvBlqBUfwBUB57aA8Oz8X+kH54H1BhqAECBAaAI+6QINvdYEADDkgsTuD+RB/KG4ck4/dV8IDRepPZwNrnzsRJlBKeM048biFD7xjQOnm0TI2bPW5B7G4lmftZ5uD8IWTFa6l5DWO0qaqpyUPuRKSfQrMJ68doBKLNZknxKM5TZBCezSDzKj92AylDBqEjDIeVDBECmJfFxhuOvKHFKZIYqBPiBZqYNnmcd0NN7EAtIYORTLEE8C9GxeOptK2JtEtMxSJaJyAErUl09qnALI8KlAsCRWr4CnJUlu8xbU6+UA0JGdMMcmp7xgFlLChTvGfMCgAfWBKmgKSSwuqBLZgcSfjEmZYFmzi0ITelpVcmEVuLLeIZA0IJpUREVLLAkUOfxG4wBKQUkp0JHkWw5RMmzAyFurtVJZyKhKSU3nYEqUAztQJOZhla7wS4dRSxLly1BQKxIA1JMAhaFKSQUqYpKVpIUC2FQ6CCXyL84BtKXDZYsrujQkE000giHNDiQKP8ADhBqVri+Lw4nK6bpxoS4L8eFYDd+gHRj+Gs4QsXS99bHMgMHGiQPOLN2AHhUfiPIxQ+hfWVKXLEq2ky5op2pBMuYwa8SB8mos5BYVoYtkzpHY0ovm12YJbEzkN8YCTMlhZuqIGZfd+X6RDs6yFEFRZz5mKP0r6ypN4JsfyreKapJCMaBILFW84cYGwuscTWTaZSQpPzklnDsDuIOUBpSBpDgER5VpSwIwIBFcmd2aFmcIBZhSaQ2VaVhvta1gJBmwzNmsN5w4waUPhU7veMVHpl0hVZQyQe0UHrglOZb6UBJ6RbZlyJK0hTzAk0BrvL5GpLRhdpWVTVEvedyCCDi4pm4jqbX2mqZUl8ueLnlHHM8FIStyA7EAXkfZPzk4m6aaNASLNYFTP5SkFYwQVXF/dCmCjwMR5tnmdoUzAUzMSJpuniSrF9YZtCiQAbpA8JCQDrj4ieOETZO1ypIlWoGbLoAqhmoGqFnH7JLGAan2CYjFJAxCgy0kfaFGiOgtnD0yV2bpSoLQahQo44Yg7oZKToc8jAFMmEAlJqKp3EVB1j0nZJqLVIQs1l2qSCfszUV/wCYx5rO/wDSPQPQH/s2x/5AD8FKpAYBbLOqWVS1+OVMXLVxBY+oMR4ufWvs7stozCKC0JlzxoVEFCxxvJJ5xUUSyMnVkBlvgGlIIxBHGCh1iEm8+TA6w1AF790gQIEAcPyU0JOdOQqfyHOGAHNM4kTRiBgAATXDTmawG39Ukop2ZLUcZsyfMP47g9ERQutiZe2iRTuSJKQNSQVnn3o1DoHKu7NsY1s6Ffidf/ujLutSURtKZTxSpBH4LvxSYCpJSeDYkmnnDpkpUH7VKVMHCgoJfcsJPkWaAUsAVIUF4B8CDibpq+FRSGSdf35wClS7uhOYBCsOD/tE+dtiZMlIkzVzJkqWolKAQGBagOdQ/eBzjnDy1xgFJejUMBNsVsXZ1L7NXdmpKFpxvoPzVNRx8QYjuKOn7TUJfNzoMm83ifPkWRMp0zJsyfQXEoCZSeKzVR4RAlBmJS/G8xfNwR7EAlctjjepQ+6A7tYXaJqllS1VKiSS9STUl83Lw27sMncByzmjh8MBjpjAQP3/ALwDkpZa65Z34UINKYsPIRJsqSspRLSpS1lgCUthil82d64Qz2oCSChBJDBZvOlq0ZQTk3eBgJVUVZ6Pkx1OnpjAOyFYVZ2+c1DruzYVhuaHPeBpjrwrpzh227NnSLomy7pWLySChSSnW8gkYmGZRSAbyQp8L17HWhBIgFISbqrqSyGOajiAK4DEvSClE3gVOah+bDHXhChaFBISFqSjG6hRQHObBgTvMOqbWpxypkYDfejU4TrJKVRwkJPIAfBomLkNhFX6sVTDY0k1SpSyk/VBunk4LcYvEtDY++UBw59q7OpIo54byXAAiqbY6ybCBdJmLUCBfkAKHO+UpUKZGO31rWATNnrKh8nLKVqAJBYFqNiA7saZ5Rh8xNmZgLRzVKA5Mgq84CxdKtv28XFpnAWWa/ZTLMVJCgMUqUflEzB85JbPjFVtFpmTKzFKmKGKlEqJ0clyo+6xZuh1vloUqxz0ibZZ5JuLFUzbourQseEkBqZ3Tq7W3OhU6Wq9ZlfxMk1SAQmckaKlKa8oYOl30EBW0JdCyaMU5au9ODRFJNTSkS0TlIvS5iVDNSVApUC4ckGuGsRO2bCnIP5wDq0i8QzDfWuvCHLKhKgUEkLLdnhdfQvg+AO+sMXqNnhWvAP+8JV+vvdAOBRFM39cIIk1D+sPzZhmd/8AqUC7ox0WBkaMW4xHfV3/ALesABHoXq0N7Y9nP0UL/wCGYv8AKPPq8mYgh94On9qYRv3VFOB2PL0SZwPJangKj132QEWSZvmyn3m6tPwX5xlEoF6FtTgwjaOumS+z5Sjii0o9ZcxMY9aUgX7pCgbpcBsXyyrlAMTZhUonWEwGgoAGBBwUA726smHAQhSiQxOEL7UaBtP3hyRKT2gCyyQxJ3Uy5wHonokr/o6xn/wkj0liKL132ECdZp6c0Lkq4puzEei1xberO1idsyyk4pQqUeKFqT8GPAxzetixmZs9S2cyV2eZz70hfKr8oDG7gwvNSjjeCz13whSaHDH2W9iHDR8b2Qam8nfhuh2wLlAvOSspoCEEJVTFr1OL4QEV99fKHCompbgwbyFBhDtsTLCmliZdYN2hBUHrW6AMCIbBAINSxc6Hdq0AQ34HEjIPU720iRbUJC1CXMMyWCyJhSUBSWDG6SSkl8DWsSrVNsy5aOzkGXMVeMxQmKmBnYEBQ7rsqmTDWIKmJZL6gE13cIAlgs7OA2AZzizs5OMGpIBIL0P7jnBIN5N5ODM/DLzyhVqnhZTS6QhCFFx3ikNeLYEhnxciAdl2hUpwhnUBevJRMYEuAEkEBWFWfEBoatAIKgtTqSWJBB7zl6vluhF6r73DMM8YQDufgf2rAOpL0NA7sAPEcToSauTCEEs6uGGOuFI6dqsEhNnlTEWgLnElM2QU3SitFO/hoNXfERz7pxOIYUGGjZADWASlV0lg+DhQBG6nnHY6M9HZu0JpSj5OUlhNmgG6mngSCe8sgOEjAY0xkdDei6tozymqZMsjtVihJIcS0vTtFMa/NFTkDuuzdkCXKRKRLTJlI8KE1I3vrvcknGAXsazolyJcqULqJaQhI0CaDn+sdBJiKiwqQfk1clfrrCJttusFoUkqwfAnQHCAY6VSBNsVqlEgdpImpBODlCmcx5wCCwCgyvrEtwcODnXlGqdce2lCRKs9UietRmAGply7vd5qWnjdbOMts6ymgLA0cfofFw9YB6SReQwqCllOa97IHjSNRtWyf4my4ArcAvm1Qrji/wDeM2saClYUuYgFK0KCSkkkAuo3GdJF0CuLiN7sNnSiWgAYpCiSKkmvLhAVTo30bZExE5KJpEspQot4V0Msqu3gAQCCCDSM42/sFFmmlBSuWsMSlQcVGUw+INo+Mb7LDYU4RH2tsuTakdnaJaZicWNKjDvYiA81rsw1Hvf/AHhpUnl5xbelFnRZpqpRs0sZpIvE3calRoYr0wpZ+ybIG8ogni4IwJo+EBBUkj9vjCUO4IcFxXfq+sSLvlWkNzEtXKhgEFmFKgkcsg3nGx9TdtP8FMl5JKn4rWfyJjH01C82ZTcwD8Y1bqakf7POXkpYSOTn8x5wE/romD/R6HztMv0RMMYoo93ifQRr/XRM/wBlsyDnaFLPBEtQfzWIx1SicYBMGYECAKBAHv28CAeEnUjgHeDWfETnQDdT8hBhDYqPr/eCYHAAtlUHkf1gNW6jtpvLtNmPzFJnJ4KFxY5FKD96Lx0qsvaWK1yqd+TMu8w/mFAH70Yd0D2wLFb5MxRaUp5Uwn/DmMHOl1QQo/ZMehFpxSrCoO8Z+jwHmWSpwHLJDPh6DEn3lBnGtWw/sYf2tYFWe0TpCgxlzVJbUO6VbgUlJ5wxxFPOAIl8a0FeWBgubM508ofvEG6pCX1QGUU6kAt6A6xKs2w5k4FclctctL3lqVcuUc30qqC2jgwEGYQ50q39tIk2K0GSoTQWUmoBY8i+W6CCkJLJVfYElTYsKXRkHblEZVakuzY/lrAdjae0J9tUJk5csKW9xKUlIKUA3jR7oABxORIDCOt0J2dIUm0Wu1ALl2eWBKQqoXMqQgJxKiyQAM1GI3R3ZZmyJkw2uXICQoXFkOq/Qu5HdzYO9BHO2ra0pVLlI/lSNcFKI7yiNWJG5zAcpEo4HxZivEiuY88YN8NdwqdKecWG09F7RclzuyV/DzAnvoXfup0VeZThLAFiC0cu0TlqUosU3lGhAwNR3sTlXOAZkAPdPzgxyrQj/iA84MIUzAOouEp1U4ATxdhDZTQuw1qMDTLKO50Us5nW+ypW5+UTMXSpEp5rniEJHlrAb/0X2HLsVmlyJY8A7ymqtZ8SzvJc+QyjoqgwpxBKMARhHZhTggVhbQBAY5112Iy1WRZqB2ySWof5agMdAvyjOEqZ1YsaAl8cHbINUcI3nra2Z2+z1qTVUkicmjnuOVAD/L7T0jA1KGWr48vhAdTo1KRMtEtC7ir5IUFqMsGiiVGYxY45Pgz4He9jbQlWiUJkpQUkdxTKSogpoQSkkPT1FBHnMpTgFO+IKWbc79590drZtttVkSlclc6RKWbyCySgr8LjJbsxBDs0Bv6Rxg8YoewesmXMkg2mWpE1Juru+BRAe8k5FndBqKsTHTV1gWO7eQVqIxSzKGe8F4Didadp7gBSFgKDXkAgYYL8STGWqmguEsh2e8fIXvPFotHSrb8u1m9dUBUFN6rnwraqVOMcG5xUihqAuNCQl+RLesAFEpL91TUeikmm73SGRi2VYXdu0cVyBf8AakII3GAbvMFVybju3xvnQTZKrLYLOhYurUDMUDiFrqx3pTdHGMi6FbCNttsqSf5aVGZNOVxBBI0qWTzj0NawVKSPfew8gB5wGOdddue0SJIP8qQVHjNW3ndljzjNY73Tjan8TbbRNT4VTClH2JfyaW3G6TzjgkwAEEYECABgoOBAGTCpRYj94OZJKcQz4HEHgcDBSkua4AOYBc1FWODGNy6sekP8ZYxLWp51maWtzVSP6czfQXSdUnWMKVNJxwjrdFduzLDaEz5dbtFodguWWvI+BByIBgNC63Ojqjdt0oeECXaAK90eCc2g8Cj9nIGM0AerBIy09f1j0hs23yp8pE+WRMkzUvUO6S4UlQ1FQU6giMf6xOhYsS1TrPWyqULwFTJUrBO+Up+6rLDSApwDUDEnMPlvYQ4ZnduCicS2Ki4qSeGGUIdgd9DC0rFUrcgPdCQHBpnpqPZBFwkXhhgdx3itDkcKQkjj5Q+kJ+YgqWQACo65XQz8yeEJ7N1FLpP1gTgMSPWATJFwhdC2GCq6Fi43ihEBSg5IGeBJOONWcwS5rlJAYDAYhq5fGFTEeA/SSC5IYMSkvR8UkwHa2Lt2cizT7MpazKmIV2buyFM6gl8AQ2G8xyQQboVlQkMCz4ucGf4Q3KUxKhgl21r3QPX4wKYYaNUfEn3hAFJHdaoViC7Z1BpWlRz1jQOqDZBXMtFpo0pHZg/WWQpfMISn8cUeyWRc+YiVJRemTO6AirmovP8ANoxL0pHobonsZNlkJkywAHKlNW8otXyAxyIgOxsycFITqA3H20SlNHJ2T4lpFUu76F6ef5QduJvsqgyfMNlAdO8NQ8LaOFNCQCSwapNKbyY6OzATL7zhy4FRSmRqHqW3wCdoocBKW7xwIcGme5o83dI9lfwlrnWY4Slsg/UV3kY490gcjHo6XPvTCQ3dSQBoXDxm3XHsEqSm3oDlAEueBmh3RM+6SQdxGkBlRlEB3DZHB8s6jhEjtyqWlC2+TvFBq4BPeSd1AzYNvhhRxqVJOeD0xarUg1MCClw+DlyDgQXAcDhAPWW2qQ4YKQs99KgWLYFwxChkQYQVIvfU+icQDjUDLhlDAQWvAUBAJGROFMsCHwhJV/f0gHbQgJKkgnuliFY644H0hgKFQrD4b2wMPznWAQXUEi+GBJYkXm+d3WfSGpt01SLpaockcQatwygEFPBq1FYJJwCQ5JAwapNKQCrPhV40jqo6GqmLTb7QhpSC9nQRWYvATW+gMtTXABwvXQbo/wDwUkFYIWtIKh9BArd+0pZc8AMoPpxtk2SxTp2E1fycv/MmUG83Eufux3pqitTfNB/Ev/6j1NchGJdanSIWq09jKIMmzXkuGZc40Wobk+Afe1gKErdgAw4CCaAEvDqLOc2SNVU9MT5QDLwAYlhKE0YqP1qDkjE84BtczIpSNAEj4CAiXCcj5QIkG0qzUPKBACXNIwNDwY/kYWi67lknzSdxGI5eUW63dEZq0GdJ7K3Ss51kITNH+ZIwJ3MVbxFUnWZnKVA3Syge4tJ0VLVUcnEA1OshFXF04Emn4hQ/HdDaZZBY0fDTzh2XNKXukh8cGPEGh5wtK0kMRdfFqp43cU/dPKAtnVh0w/gppkT1EWacqpP9KZhf3JNArShyMbTarOCLimYgpF4BSSk4yljNCsjl5R5rm2dxeyzUDeHPfxu840Tq+6eCQhNltyvkQGlTjW4n/DmDOXkFB7uBpUBH6Z9XEyzBU+yhS7OASqXVUyTqP94ga4gYvjFFCwUhlAJbJy9caPWoruj04iaQlgosQClSalsiCaLT+XpnnSzq4TPUZtjKJU01UiqZSzqAzyVE40I4YwGWS5ty+E4lISSc6hwkZUd3gBICCKlShVj3QkGid6iQX4DUxI2vse0WSlokLlVosglHETQ6K0ziLIWHCqG6aZ8ByMA7aF3ggBkmUm44cX2KilWB7wBIfQCGyXQAzlN56nwljxNauMHgkDEZGj86H3rDcyYlLFRCW/PRjygHARdINQpm1BS7lmqKszwzMoKtrQ5cfyjsbM6O2u1fyLOtSS3eKezljhMUwbg5O+NB6L9WSJKkzLYoT5gLiUkHsknVRLGaRwCdxgJnVL0V7CV/FTKzJ6E3Q3hlnvXdQ5Z/siL1a7W3dT4szp+8MrKjmR5O27SI0yzMaZvXJwIB6xzw1xaygoLpU7YjBzQ50LjDMU6E51IZV1STqCMM3BLag5RzEyXxYkcR6wqzpMsvKZzUooArXCj7/wC0A9JsswlyEBj3XdYOYLA14vTGJcybcbtJgDYAUfzUVHk0Fa7b8mFIFVtdcah35B+cQJdlSMak4kuSTqXNcsYBmZNJV2gJBJJyYfrTGJ6JyZiSlaB3gykmqVDMH1iNMkvQcBT2IdSlg3v4wGQ9MuribZlKmWQGdIPeuCsxCdGxWkbqxRbyVU+cFF8uV01SQRHphvMRzNq7Cs1oLz5EmarC8pIvfjDL9YDz7dNAAXZW5waH0EJRMIvMT3kkZFsK1wLOKaxsdp6ubAr5k2W/0J0wjkFBYhk9Usg1Ey2c1SfzSD6QGRBbtkQSxFCeO/KCkpVMWEISpcxRolCSpSjuSA/o0bPs/qosb98zZjUZU2nAiWlDfiizWDZUiyC5Z5SJb4iWAPxKZ1HiTAZ10N6tSCJ1vSCXBRZ3BD6zSKH7AprpGoBwLoLk4kU3XU6BqPy4JahJYAVJNABvL0EUDpZ1ipF6Ts35SazGeA6ED6j+I/WPdGpaAldZfTEWSUqzSFNaFpZRBHyKCP8A1FCiRkK6Ri8pBIuoDJwJ/L9ofm3QolZMxZJJ7xYqOKlLxUX4QxOnqVQsBkBQNoBpAKLCgr8PPPkIQpQGGO+jcBrvMCzWdcxV1CSs5gPQak/NG80iXZ7AkrCHVNmHCTZwZijxWxSN90KgIIqWFSchX0hBPv2Yup6KTJSL1tnSdnSlD+W/a2hadLiSVK4O31YZl7QsEo3LFYhaFAFRtFuN4AJDlfYJZISMascKEmAqCVhhiX0wgQ5traUy1zTNtBvrIAFAAlIwSlIolI0HxgQEux2pcpYmSlrlrGC0KKTwcYjcXEWX/XBNoATtOyy7WBQTktJtCRuWlgrh3RFSEKBgLX/qrZrVXZtsCl1Is1qaVN4JV4ZmmH3orG0dnzrOu5PlrlL+itJSTwyUN6XEJVLcF2IGREdiw9KrTKR2alpnyM5FpSJ8tt17vJ+6oDdAcFCiC4JBGYJHrDybS/iHNPdPl4VeT74vfRronZtrWdc+QldiWgl0BZnyyRmEqZSBTALYRQ7VIuTFod7hIfB2LYPT1gLR0S6Y2ixdyWpM6Q//AFeYbrf5ZL9mdwKhujTNj9OrFaCEmYbPNP8AStHyRfRK/AvzeMEOEOptKgGd0/RUyk/hLiA9OFwM2PMHmKGOfN6LbPn1nWazmYfnXEoUfvJAcxg2yOkU6zqAkTJklz/SmKCOcpd+WfIReZXWNPkKQi0ypVoEwgXkjsVBx85ryVfhEBeh1c7PwNlH4ioesTLP0cslm/kSpEtQwuykBX4gHA3xL2YkTkJULyXAo7jhgIlLsrUvHyEBFF7E46uT+UJAxx98YdVKOo8v3gritR5fvAJAgyIC3GY8j+sNmYYBwJ90FPbQh8NSRQPifyh4WUefv8oUENAOTZRupdJFwCtDRmPk0MvT1wMKKiRiWzDk6wkJf3zgA3v2IIphVzGvuv6Qoyd/oIBoIEGojM8nPwEPosYOZ9fyIikdOumqrAAiTJSVrN0LJDJfO5d72GZgLpJvgdwH8IbycQ4qYv8Aw3PFQHlWPN1v2xOmLvTp9omKUf8AHUkckCgG4R1pGyyqUVmYogB7pUsnzK29IDa9o7WlyQTaLRKkJGRWhPxJUeTRTtrdZEhIP8JKXaP94s9hIH31B18hXWMhO0EBREqShJB8ammK4gMEg/dMRZ89S+8tSln6xfyyHKAsfSPpXOtdLRNM1OUmUDJkDj8+bz84r862KULtEo+gkXU8xiTvUTDWT8mju9Cujv8ApC0dj2nZsHe7fpSgF4Md78oDghPvAczgBvizbD6JTrQL0mSZyf8AFmEybMNTfLLnDekAcY6vSVNm2TPFnlWVE+ddcT7Ue1SCGqJACUAuccaRW9sbctNqLWmcuYMkHuyxwlJZHo8BYLVZdnyBdtdrVbVJqLNYh2dnB3zKBTaghW4xEtPTeclBlWKXKsMn6MgDtD9qcReJ3gA74rTe2hpaoATFuoqJKlqNVElSlHeo1J4mAu1XZapacZhBWr6qfCgbr3eOpCNIQpZCSRi7frEaAECBA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24" name="AutoShape 12" descr="data:image/jpeg;base64,/9j/4AAQSkZJRgABAQAAAQABAAD/2wCEAAkGBxQTEhUUExQVFRUXFxQUFRQUFRQUFBQVFRcWFhQUFBQYHCggGBolHBQUITEhJSkrLi4uFx8zODMsNygtLisBCgoKBQUFDgUFDisZExkrKysrKysrKysrKysrKysrKysrKysrKysrKysrKysrKysrKysrKysrKysrKysrKysrK//AABEIAOgA2QMBIgACEQEDEQH/xAAbAAACAwEBAQAAAAAAAAAAAAAEBgIDBQEAB//EADYQAAIBAwIEBAQGAQMFAAAAAAABAgMEEQUhEjFBUQZhcYETIpGhscHR4fDxFCMyQgczUmKS/8QAFAEBAAAAAAAAAAAAAAAAAAAAAP/EABQRAQAAAAAAAAAAAAAAAAAAAAD/2gAMAwEAAhEDEQA/APhzZ0iExobJgUHgj/GZz4D7AUHi/wCEc+F5AUni5U/InGh5AUqJZCkXxohVG2fYA3RbfbPmblO1IaVZ4gsmrCkgO2lq8jFptFr+Myral2ZtWEWubA0KVFvfH7knDBbTqInFZ5AB3u0TF1BfKMF2+jRkXr57AI+oUc5F6/oDteUee24vX9HnsAn14YZXgPv6WMgAE6FeUHmEpRfLMW4vHbKJSu6j5zn3/wB0v1KjwFs7yo+c5v1lJ/mejd1EmlOaT54lLfG6zvvuVEovmgCIutwOovicClwueZcKm1nh4uWWlyKv8up/5z/+pfqWUJScJxy+F/Njfh4o8njlnDaBQCI2cn2D6dHCSfPBdbWr23X1QZ/hN+YAdKj5hSsmShYvtgLpWso78l37+wGfUsPIpenS6LPohio149UvXZv6B9JZW3IBTpaW+qLJ22fRDXKy4l2XXswC7tVBZey6fsBiQtPIOo0Yx54Abm+7bLy5g0a/mA2W9eCS3DqFeD6iRSuN+ZpW1cBztY55G7Y0njcVNErNPuhvtXlAF1sKHQGpVAC/rTy8NNZwes67e3UDVr1djJuNzQrSyjKvqqhFsAG7gYl/a7ZCKmrri7oudWMlsAlX9rnJh1qOB+v7FPdGBeaf5ALLicNGta4B3bvogBjsXuXO3ZCVJgcqS6Jvh6JvoQOuJzADerLZNGzZ2yWMvfG+CylD5VsunLkHU4qK4sb8l+oFdakof8U326e5k6jVc3v07B9ST365A5UgA6VLJrWdNrf6HLC1zJJ8jR1lwow+Xm9l+oFFzqcYLD3f2F+/uXN/M8/h7Gde3TbbbA/8rH7gEVqC6Ajjgt/ysnOMCmLNKw3YA4oN02PzrluA36N9xys5/IKmmWjeBqtI4hhgB300o+rKrB5mvuU6nT9WX6VSwpS8sL1ALubhRFLXNTzzZrapW23EjV7rLwvqBGV0mwu1u1yTefsYDmX21Tfn/OwDraPjWH/PMourD6FGk5Tynj9BntXFro/507AJ70jPNYX4lNfTFFbLA63VOKWf3Ys6tWf/AB29gF24sl1aRmVqUem5qzp533YPUtH0QGVKC7EeFeX0Dqls+xV8ED6HCmuGKXuX3a2Xkium9kE1IZiBncJ1UclyiFW1DLAjRpKMcsUdd1Fyk8P+dkMniO74YqEe2X+SES5e4FE5ZKSyoyicgJonCYOqh1VANCjhh9jQ+ZNd0ZdCobOlSzJYYD7otF9RhdPoZugwzFM3qcE9vUBeu7XLCK0OCmktjXqW3l/PIz9RjtgBQ1its35CXcPdjjrzwsL1FK5W4AcUshkWlySKYyS35kKlf2A2Le8UeYbQ1RprD9xXdUnRqtdQPoNK4+JHPXkzKu6bRToV39OqNi+t/wBUwMZU4S2SwyE7PH6kpwwyx1Gt+gGFerLwv7AvgvsbNSks5IfBfYBjsJppGlTj0MbT5cjcprIFCo4D6NHC+7IRhll2oT4Kb9AErXK/FKT6ZFS5rb7cjT1a64pNLlkx5oCqcissaIAc4TsUd4iQFtI2NKpty2Mimxh8P093jugPp/hiP+in7DFSSUEk1nMm/fCX2QHoln8OjTT2bXxMecns32WEvds18yafJ743iu3oBRR9F+JiatFJPv5Z++RipW7S/sHurZPogPkWv13xCzcSz19j6f4q0GM4uSWJJZ8njofMa0Oaxh/gAJORU5F88cgdxA45ltJlHAXQjjAGtYz4Wmh2spqcE+YhW1QcPDc9nHvuvVcwKryhuwaUNjavqW5mXUMAZdSO5Z8REpR6kcrz+gGnZQ2Rt2fL0Mey6GzbbAF0afUxvFty8cC7ZYwUFsLXiiPzeq/ABFuOZn1pBl7PdpcvxM9gQkyBNxOqAFaLqSyjnAShEC2nHca/C9PeOdk5LftulkWaVLOGj6F4Z05/K8bL8QPoltX4m2s45Rzu+FbLPm8ZfqadOXy+6f4/qZtjRxFGlbIAhP5QSvPIfKO36AdamAu6y/kex8b1ueK8/XPlyPsviKSjTkz4lezcqk5Pq39ABU8nJTLaixhLtuDtAdRJsqlIlGYF9CWGOXhx/MmKdnQcmkuvIcNHtZU5JTWOqA3rmjs32Ma4jkZbmG3sLd6+iAybieAX4/kX3KBeEBgsI5SNqhEx9Nfyo3LZZewGjbxwmxO8X1/m4V23HCtPEX5bCF4kqZkwFO6ApBVzL+wKbAlxkURJRAsg2WqDK4I2LSKlHGNwIaPTbqRX/svxPsfh+gsY5YEPwrp6dWOY8t8+Z9X0i1Sjn0AMjTCqFMhGmEwh/OQHqkQOtLBozj8j8mvv/RnXEWAoeNp/6L88Hx+5XC2fXvGNByps+WanaPDeAMicnzKmTqU32K3FgcOqJ1MtSAO0urwyXqOtpdubjlYxy6iJQW446DNYz1WwDdePZixdvdjHdPb1X5Cvey3YGZcSAviF91IEAZdPlshksI8hYsHlIbbGP4AUavVxBLvl/Q+f69Xb2XuOniWthpeQh6hLLYGHWB+AJqrcpYEeElGJ1E4RAnTQw6LhR+bOeawue5kWdDLzn2GXTKGVt25gMvhek3UzjofSbGGIrAjeF7drHfsPtpHYAuEPIuVMjBBEEANKWFjzyC1Nw6p6fTH6AVeo+yX87sDE1y14oM+T63b/ADuPY+x6jLMD5dr/AP3J5S3WV+ewCXO3Xf3BLmGA27WWCylnqAG0ThInKmSjTAOs6Wd1/Qz6PHEoruLti+Fp/wA9Br0anmcfVYAZLtbeiwKt+t2Nl7yYqXq3YGJXBchd2BAMOiTzgcbN7CToD2TG2NThg32WPcDA8S3HzsUbust3k1vEV1v5sVqtXIFdWW5WdZzhA7EuhLJWolkEBraUk5b+oz2zj0FrSaDTyNFtSe0er39EwG/wouKfoP1ClhCV4Pt+Fr7j5RWAOqBco7HIoIgtgBZQKKlDKfddPIPl/Mg1VvmtgMO7gsM+YeJrPE5PON37o+rXlPdvAl+KbLiUnjl+wHyXU44ngFjFP1NrVbPcDp2yW/MALDRbShkuuodvcEbxyfoBs2tJNDT4fp/MvJoVdLeR40elhxYGhqC2fsK14t2NOosV7zqBh3hnBt/U5mXxAM2hLaK9Dc1a6UKXqzC8PPZMH8V326inyX3fMBf1S4cpN5MzJfN5e5TJAegi1RKkyymwJqmE29PG7+5CAXRiuf26sDVs5pLLft3NWxl83F1f9GfaUkl8/XlFGnp7c5xSX7AfRvCNP5OLlljpRjsLPhyilFLokNlKKxsBCJejkKZZwAQcQS4gaHCC1YgZFzTzsYWr2mYyXXA0VqQDc0M/QD4zrlq1LOPb0MCpty5M+l+JtNypbb80xHnZ52AyJrKx/YL8A3Vpr6RfqGUdHyt1hgZWj0nxLyPo+nU18rXYU7Sz4XuOmmxxTT/nMAO/lsvcVb6fMZ9Tf5ihqU+YGDe1AHiLb2oA/EAcNInwxz2WfqLep1+Kcm+5pq4xS7ZF+5q75ArnMhxZKmzsWBNItikV4JwYBFPBpWst849P1AaMUsN8gj4vRPn1A0qFZ5efp2GLwv8A7uXP7dhXpUs4PoHgzTW5Zx0TAf8AQ4fKhmpLCMvSaGEjapxAqwWxRYkSwBFIpqRCCE0ADUiCyphtaJCMcxfdJ/dr9wFrVrPOREvtHSqPGye66Lc+nXUMrAu6jbrqkBhUbJJLrsdqUEjQ4eyKpQAzqlopdMP8TVpUuGEV5HaVDIRX5ALurSEvU58xx1bl9RG1SXMBevKnMA4y+7kBZA27ytiKXkY9SYVf1Mv2QHIDmSxM5Tot9A+206UugAsWXRaN2x8OTlzXtuMWn+DMpNoBESfMItVn+cj6UvBEZLGMLl7Btl/06pb5lz7AINrjK79PyPrfgW1caeZLd7+xPTfBNvTkmo5a6vcbLGyjBYQBVjHY0oFFtFBMQPEkePMDpCRIjkCipEHmg2SBqlMDMuoczBvoNjFdUmYd/QlvjIGLKTiQ57lVxSnndP6MhRjNPqBoRlhHqs+fmimMW+ZC8lhAYmsy2ETWJcx01mrs/ZiFq9TdgL9ywUvrsoAJqvLCLOzcnyLLa3yNOl2SS3W4FenaMnzGbTtGiuhZYUF2N63pAes7JLoa1tRWCmigunIAihFILhIDjPBbCWQNKlMLpIzLdmnSkBoUS9MGosuAsyecitSBq1TcAp1V3IOou6M+rUKOPIGs6xU7lFFO5xh535PP+145Z7bdfJ5A7u9+Z8MY+T4Vn9ANJzTB6qM2hcScnvhLMpPokvL7e5fb3fFnyTf2AhcQMy5oo1ajTWcmZcsDMqtRMnUp7GheMwr6ttgDA1KvmL/nMR9TqbjVq1XGfQTNRnuwM+pIrOtnAGTSFlrI22kNkKGkzwN2nzAYLOlyNigjJs6hr0GAZBlsGDwZfCIF8FkMhTK7eAXGAFlKmFUGV02SyBo0JljqAVKZY6gFvxSNXfdFDkThPcCmfJ5KIsNqUwWdIClsrnTzyJy5k4QAH+E+FpbJ4yu+OQMqeDU4kC10gB1UZRXZOrJICrVgArxixqdTAwXtTYVtUqcwFzWan5ihez3YxanV2Fi5e4A7PHjwDFOg6NRwym48O+O8VL8xi06vsjx4Bisahu0Kh48AdRlkNpo4eA0KDCYSOHgL0ySPHgLIJ5LcHjwEUTijh4C9soZ48BXIjPkePAUFFZnjwGdcsybmsePAZNxc8xc1Sutzp4BRv5bMX673OHgKjx48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26" name="AutoShape 14" descr="data:image/jpeg;base64,/9j/4AAQSkZJRgABAQAAAQABAAD/2wCEAAkGBxQTEhUUExQVFRUXFxQUFRQUFRQUFBQVFRcWFhQUFBQYHCggGBolHBQUITEhJSkrLi4uFx8zODMsNygtLisBCgoKBQUFDgUFDisZExkrKysrKysrKysrKysrKysrKysrKysrKysrKysrKysrKysrKysrKysrKysrKysrKysrK//AABEIAOgA2QMBIgACEQEDEQH/xAAbAAACAwEBAQAAAAAAAAAAAAAEBgIDBQEAB//EADYQAAIBAwIEBAQGAQMFAAAAAAABAgMEEQUhEjFBUQZhcYETIpGhscHR4fDxFCMyQgczUmKS/8QAFAEBAAAAAAAAAAAAAAAAAAAAAP/EABQRAQAAAAAAAAAAAAAAAAAAAAD/2gAMAwEAAhEDEQA/APhzZ0iExobJgUHgj/GZz4D7AUHi/wCEc+F5AUni5U/InGh5AUqJZCkXxohVG2fYA3RbfbPmblO1IaVZ4gsmrCkgO2lq8jFptFr+Myral2ZtWEWubA0KVFvfH7knDBbTqInFZ5AB3u0TF1BfKMF2+jRkXr57AI+oUc5F6/oDteUee24vX9HnsAn14YZXgPv6WMgAE6FeUHmEpRfLMW4vHbKJSu6j5zn3/wB0v1KjwFs7yo+c5v1lJ/mejd1EmlOaT54lLfG6zvvuVEovmgCIutwOovicClwueZcKm1nh4uWWlyKv8up/5z/+pfqWUJScJxy+F/Njfh4o8njlnDaBQCI2cn2D6dHCSfPBdbWr23X1QZ/hN+YAdKj5hSsmShYvtgLpWso78l37+wGfUsPIpenS6LPohio149UvXZv6B9JZW3IBTpaW+qLJ22fRDXKy4l2XXswC7tVBZey6fsBiQtPIOo0Yx54Abm+7bLy5g0a/mA2W9eCS3DqFeD6iRSuN+ZpW1cBztY55G7Y0njcVNErNPuhvtXlAF1sKHQGpVAC/rTy8NNZwes67e3UDVr1djJuNzQrSyjKvqqhFsAG7gYl/a7ZCKmrri7oudWMlsAlX9rnJh1qOB+v7FPdGBeaf5ALLicNGta4B3bvogBjsXuXO3ZCVJgcqS6Jvh6JvoQOuJzADerLZNGzZ2yWMvfG+CylD5VsunLkHU4qK4sb8l+oFdakof8U326e5k6jVc3v07B9ST365A5UgA6VLJrWdNrf6HLC1zJJ8jR1lwow+Xm9l+oFFzqcYLD3f2F+/uXN/M8/h7Gde3TbbbA/8rH7gEVqC6Ajjgt/ysnOMCmLNKw3YA4oN02PzrluA36N9xys5/IKmmWjeBqtI4hhgB300o+rKrB5mvuU6nT9WX6VSwpS8sL1ALubhRFLXNTzzZrapW23EjV7rLwvqBGV0mwu1u1yTefsYDmX21Tfn/OwDraPjWH/PMourD6FGk5Tynj9BntXFro/507AJ70jPNYX4lNfTFFbLA63VOKWf3Ys6tWf/AB29gF24sl1aRmVqUem5qzp533YPUtH0QGVKC7EeFeX0Dqls+xV8ED6HCmuGKXuX3a2Xkium9kE1IZiBncJ1UclyiFW1DLAjRpKMcsUdd1Fyk8P+dkMniO74YqEe2X+SES5e4FE5ZKSyoyicgJonCYOqh1VANCjhh9jQ+ZNd0ZdCobOlSzJYYD7otF9RhdPoZugwzFM3qcE9vUBeu7XLCK0OCmktjXqW3l/PIz9RjtgBQ1its35CXcPdjjrzwsL1FK5W4AcUshkWlySKYyS35kKlf2A2Le8UeYbQ1RprD9xXdUnRqtdQPoNK4+JHPXkzKu6bRToV39OqNi+t/wBUwMZU4S2SwyE7PH6kpwwyx1Gt+gGFerLwv7AvgvsbNSks5IfBfYBjsJppGlTj0MbT5cjcprIFCo4D6NHC+7IRhll2oT4Kb9AErXK/FKT6ZFS5rb7cjT1a64pNLlkx5oCqcissaIAc4TsUd4iQFtI2NKpty2Mimxh8P093jugPp/hiP+in7DFSSUEk1nMm/fCX2QHoln8OjTT2bXxMecns32WEvds18yafJ743iu3oBRR9F+JiatFJPv5Z++RipW7S/sHurZPogPkWv13xCzcSz19j6f4q0GM4uSWJJZ8njofMa0Oaxh/gAJORU5F88cgdxA45ltJlHAXQjjAGtYz4Wmh2spqcE+YhW1QcPDc9nHvuvVcwKryhuwaUNjavqW5mXUMAZdSO5Z8REpR6kcrz+gGnZQ2Rt2fL0Mey6GzbbAF0afUxvFty8cC7ZYwUFsLXiiPzeq/ABFuOZn1pBl7PdpcvxM9gQkyBNxOqAFaLqSyjnAShEC2nHca/C9PeOdk5LftulkWaVLOGj6F4Z05/K8bL8QPoltX4m2s45Rzu+FbLPm8ZfqadOXy+6f4/qZtjRxFGlbIAhP5QSvPIfKO36AdamAu6y/kex8b1ueK8/XPlyPsviKSjTkz4lezcqk5Pq39ABU8nJTLaixhLtuDtAdRJsqlIlGYF9CWGOXhx/MmKdnQcmkuvIcNHtZU5JTWOqA3rmjs32Ma4jkZbmG3sLd6+iAybieAX4/kX3KBeEBgsI5SNqhEx9Nfyo3LZZewGjbxwmxO8X1/m4V23HCtPEX5bCF4kqZkwFO6ApBVzL+wKbAlxkURJRAsg2WqDK4I2LSKlHGNwIaPTbqRX/svxPsfh+gsY5YEPwrp6dWOY8t8+Z9X0i1Sjn0AMjTCqFMhGmEwh/OQHqkQOtLBozj8j8mvv/RnXEWAoeNp/6L88Hx+5XC2fXvGNByps+WanaPDeAMicnzKmTqU32K3FgcOqJ1MtSAO0urwyXqOtpdubjlYxy6iJQW446DNYz1WwDdePZixdvdjHdPb1X5Cvey3YGZcSAviF91IEAZdPlshksI8hYsHlIbbGP4AUavVxBLvl/Q+f69Xb2XuOniWthpeQh6hLLYGHWB+AJqrcpYEeElGJ1E4RAnTQw6LhR+bOeawue5kWdDLzn2GXTKGVt25gMvhek3UzjofSbGGIrAjeF7drHfsPtpHYAuEPIuVMjBBEEANKWFjzyC1Nw6p6fTH6AVeo+yX87sDE1y14oM+T63b/ADuPY+x6jLMD5dr/AP3J5S3WV+ewCXO3Xf3BLmGA27WWCylnqAG0ThInKmSjTAOs6Wd1/Qz6PHEoruLti+Fp/wA9Br0anmcfVYAZLtbeiwKt+t2Nl7yYqXq3YGJXBchd2BAMOiTzgcbN7CToD2TG2NThg32WPcDA8S3HzsUbust3k1vEV1v5sVqtXIFdWW5WdZzhA7EuhLJWolkEBraUk5b+oz2zj0FrSaDTyNFtSe0er39EwG/wouKfoP1ClhCV4Pt+Fr7j5RWAOqBco7HIoIgtgBZQKKlDKfddPIPl/Mg1VvmtgMO7gsM+YeJrPE5PON37o+rXlPdvAl+KbLiUnjl+wHyXU44ngFjFP1NrVbPcDp2yW/MALDRbShkuuodvcEbxyfoBs2tJNDT4fp/MvJoVdLeR40elhxYGhqC2fsK14t2NOosV7zqBh3hnBt/U5mXxAM2hLaK9Dc1a6UKXqzC8PPZMH8V326inyX3fMBf1S4cpN5MzJfN5e5TJAegi1RKkyymwJqmE29PG7+5CAXRiuf26sDVs5pLLft3NWxl83F1f9GfaUkl8/XlFGnp7c5xSX7AfRvCNP5OLlljpRjsLPhyilFLokNlKKxsBCJejkKZZwAQcQS4gaHCC1YgZFzTzsYWr2mYyXXA0VqQDc0M/QD4zrlq1LOPb0MCpty5M+l+JtNypbb80xHnZ52AyJrKx/YL8A3Vpr6RfqGUdHyt1hgZWj0nxLyPo+nU18rXYU7Sz4XuOmmxxTT/nMAO/lsvcVb6fMZ9Tf5ihqU+YGDe1AHiLb2oA/EAcNInwxz2WfqLep1+Kcm+5pq4xS7ZF+5q75ArnMhxZKmzsWBNItikV4JwYBFPBpWst849P1AaMUsN8gj4vRPn1A0qFZ5efp2GLwv8A7uXP7dhXpUs4PoHgzTW5Zx0TAf8AQ4fKhmpLCMvSaGEjapxAqwWxRYkSwBFIpqRCCE0ADUiCyphtaJCMcxfdJ/dr9wFrVrPOREvtHSqPGye66Lc+nXUMrAu6jbrqkBhUbJJLrsdqUEjQ4eyKpQAzqlopdMP8TVpUuGEV5HaVDIRX5ALurSEvU58xx1bl9RG1SXMBevKnMA4y+7kBZA27ytiKXkY9SYVf1Mv2QHIDmSxM5Tot9A+206UugAsWXRaN2x8OTlzXtuMWn+DMpNoBESfMItVn+cj6UvBEZLGMLl7Btl/06pb5lz7AINrjK79PyPrfgW1caeZLd7+xPTfBNvTkmo5a6vcbLGyjBYQBVjHY0oFFtFBMQPEkePMDpCRIjkCipEHmg2SBqlMDMuoczBvoNjFdUmYd/QlvjIGLKTiQ57lVxSnndP6MhRjNPqBoRlhHqs+fmimMW+ZC8lhAYmsy2ETWJcx01mrs/ZiFq9TdgL9ywUvrsoAJqvLCLOzcnyLLa3yNOl2SS3W4FenaMnzGbTtGiuhZYUF2N63pAes7JLoa1tRWCmigunIAihFILhIDjPBbCWQNKlMLpIzLdmnSkBoUS9MGosuAsyecitSBq1TcAp1V3IOou6M+rUKOPIGs6xU7lFFO5xh535PP+145Z7bdfJ5A7u9+Z8MY+T4Vn9ANJzTB6qM2hcScnvhLMpPokvL7e5fb3fFnyTf2AhcQMy5oo1ajTWcmZcsDMqtRMnUp7GheMwr6ttgDA1KvmL/nMR9TqbjVq1XGfQTNRnuwM+pIrOtnAGTSFlrI22kNkKGkzwN2nzAYLOlyNigjJs6hr0GAZBlsGDwZfCIF8FkMhTK7eAXGAFlKmFUGV02SyBo0JljqAVKZY6gFvxSNXfdFDkThPcCmfJ5KIsNqUwWdIClsrnTzyJy5k4QAH+E+FpbJ4yu+OQMqeDU4kC10gB1UZRXZOrJICrVgArxixqdTAwXtTYVtUqcwFzWan5ihez3YxanV2Fi5e4A7PHjwDFOg6NRwym48O+O8VL8xi06vsjx4Bisahu0Kh48AdRlkNpo4eA0KDCYSOHgL0ySPHgLIJ5LcHjwEUTijh4C9soZ48BXIjPkePAUFFZnjwGdcsybmsePAZNxc8xc1Sutzp4BRv5bMX673OHgKjx48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4528" name="Picture 16" descr="http://api.ning.com/files/S-*ufcc8Ti5GLa-vD312wHOweqew2cBEnCIyGEnlrhYtD6GRTSICFS3*TV5RCB9r/rounded_atelectasis_ct.jpg"/>
          <p:cNvPicPr>
            <a:picLocks noChangeAspect="1" noChangeArrowheads="1"/>
          </p:cNvPicPr>
          <p:nvPr/>
        </p:nvPicPr>
        <p:blipFill>
          <a:blip r:embed="rId2" cstate="print"/>
          <a:srcRect l="14451" r="16040" b="8333"/>
          <a:stretch>
            <a:fillRect/>
          </a:stretch>
        </p:blipFill>
        <p:spPr bwMode="auto">
          <a:xfrm>
            <a:off x="2075328" y="1524000"/>
            <a:ext cx="4706472" cy="5029200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239445" y="76200"/>
            <a:ext cx="979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dirty="0" smtClean="0"/>
              <a:t>10. Lung</a:t>
            </a:r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Basics Chest Xray: Dr Sheetu Singh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Bulging of fissure seen in -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Klebsiella</a:t>
            </a:r>
            <a:r>
              <a:rPr lang="en-US" dirty="0" smtClean="0"/>
              <a:t> pneumonia</a:t>
            </a:r>
            <a:endParaRPr lang="en-US" dirty="0"/>
          </a:p>
        </p:txBody>
      </p:sp>
      <p:pic>
        <p:nvPicPr>
          <p:cNvPr id="14338" name="Picture 2" descr="http://www.scielo.br/img/revistas/rb/v42n2/en_09f1.jpg"/>
          <p:cNvPicPr>
            <a:picLocks noChangeAspect="1" noChangeArrowheads="1"/>
          </p:cNvPicPr>
          <p:nvPr/>
        </p:nvPicPr>
        <p:blipFill>
          <a:blip r:embed="rId2"/>
          <a:srcRect b="8163"/>
          <a:stretch>
            <a:fillRect/>
          </a:stretch>
        </p:blipFill>
        <p:spPr bwMode="auto">
          <a:xfrm>
            <a:off x="2590800" y="2209800"/>
            <a:ext cx="4554012" cy="3429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39445" y="76200"/>
            <a:ext cx="979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dirty="0" smtClean="0"/>
              <a:t>10. Lung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Basics Chest Xray: Dr Sheetu Singh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err="1" smtClean="0"/>
              <a:t>Pneumatocele</a:t>
            </a:r>
            <a:r>
              <a:rPr lang="en-US" b="1" dirty="0" smtClean="0"/>
              <a:t> formation -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Staphylococcal pneumonia</a:t>
            </a:r>
          </a:p>
          <a:p>
            <a:r>
              <a:rPr lang="en-US" sz="2400" dirty="0" smtClean="0"/>
              <a:t>PCP pneumonia</a:t>
            </a:r>
            <a:endParaRPr lang="en-US" sz="2400" dirty="0"/>
          </a:p>
        </p:txBody>
      </p:sp>
      <p:pic>
        <p:nvPicPr>
          <p:cNvPr id="13314" name="Picture 2" descr="http://image.slidesharecdn.com/pneuminafory3oct2012-121102101614-phpapp01/95/pneumonia-48-638.jpg?cb=1351869505"/>
          <p:cNvPicPr>
            <a:picLocks noChangeAspect="1" noChangeArrowheads="1"/>
          </p:cNvPicPr>
          <p:nvPr/>
        </p:nvPicPr>
        <p:blipFill>
          <a:blip r:embed="rId2"/>
          <a:srcRect b="40154"/>
          <a:stretch>
            <a:fillRect/>
          </a:stretch>
        </p:blipFill>
        <p:spPr bwMode="auto">
          <a:xfrm>
            <a:off x="155574" y="2133600"/>
            <a:ext cx="8988425" cy="40386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76200" y="0"/>
            <a:ext cx="979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dirty="0" smtClean="0"/>
              <a:t>10. Lung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Basics Chest Xray: Dr Sheetu Singh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Pulmonary edema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Bat wing appearance on Chest X ray</a:t>
            </a:r>
          </a:p>
          <a:p>
            <a:r>
              <a:rPr lang="en-US" dirty="0" smtClean="0"/>
              <a:t>Seen in –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Congestive cardiac failure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Uremic lung</a:t>
            </a:r>
          </a:p>
          <a:p>
            <a:pPr marL="514350" indent="-51435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39445" y="152400"/>
            <a:ext cx="979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dirty="0" smtClean="0"/>
              <a:t>10. Lung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Basics Chest Xray: Dr Sheetu Singh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PA 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867400"/>
            <a:ext cx="8229600" cy="258763"/>
          </a:xfrm>
        </p:spPr>
        <p:txBody>
          <a:bodyPr>
            <a:normAutofit fontScale="40000" lnSpcReduction="20000"/>
          </a:bodyPr>
          <a:lstStyle/>
          <a:p>
            <a:endParaRPr lang="en-US" dirty="0"/>
          </a:p>
        </p:txBody>
      </p:sp>
      <p:pic>
        <p:nvPicPr>
          <p:cNvPr id="1026" name="Picture 2" descr="https://www.med-ed.virginia.edu/courses/rad/cxr/web%20images/normal_pa.jpg"/>
          <p:cNvPicPr>
            <a:picLocks noChangeAspect="1" noChangeArrowheads="1"/>
          </p:cNvPicPr>
          <p:nvPr/>
        </p:nvPicPr>
        <p:blipFill>
          <a:blip r:embed="rId2"/>
          <a:srcRect b="12444"/>
          <a:stretch>
            <a:fillRect/>
          </a:stretch>
        </p:blipFill>
        <p:spPr bwMode="auto">
          <a:xfrm>
            <a:off x="228600" y="1172323"/>
            <a:ext cx="5612643" cy="4695077"/>
          </a:xfrm>
          <a:prstGeom prst="rect">
            <a:avLst/>
          </a:prstGeom>
          <a:noFill/>
        </p:spPr>
      </p:pic>
      <p:pic>
        <p:nvPicPr>
          <p:cNvPr id="1028" name="Picture 4" descr="https://www.med-ed.virginia.edu/courses/rad/cxr/web%20images/PAsmal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34075" y="1447800"/>
            <a:ext cx="3133725" cy="4191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0"/>
            <a:ext cx="1623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1. Type of view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Basics Chest Xray: Dr Sheetu Singh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8610" name="AutoShape 2" descr="data:image/jpeg;base64,/9j/4AAQSkZJRgABAQAAAQABAAD/2wCEAAkGBxQSEhQUExQUFRQVFBQUFBQUFBQUFBQUFBQXFxQVFBQYHCggGBwlHBQUITEhJSkrLi4uFx8zODMsNygtLisBCgoKBQUFDgUFDisZExkrKysrKysrKysrKysrKysrKysrKysrKysrKysrKysrKysrKysrKysrKysrKysrKysrK//AABEIAMwA9wMBIgACEQEDEQH/xAAbAAACAgMBAAAAAAAAAAAAAAADBAIFAAEGB//EADYQAAIBAwIEBAUCBgIDAQAAAAABAgMEESExBRJBUWFxgZEGEyKh8LHBBxQyQtHhUvFiY4IV/8QAFAEBAAAAAAAAAAAAAAAAAAAAAP/EABQRAQAAAAAAAAAAAAAAAAAAAAD/2gAMAwEAAhEDEQA/APEJ0mnhrX/JfcD+Dbq6h8ynGMaeWvmVJqMcrRrGr+xc3fBeaplrCcIpNdZRz7aP7HVfC84UaEoTjCSjUU4c6TXM1iXLnrpv4gc7H+HMYp/NqzUo45owhzdf6YzeE5POiKb4k+HaVCUYUpTc8fXCcoSdPsm4rDbzt09Tv+Pcb/uTp/8Aq5k5SjJ7tY0wtNfJHH3t1Orj5lbnxnGdMZ30SXZAcxT4Y2/zJcWHCoros+OGxmK/7yP28H6v2AYtuC0cJzwl+bB1Y0M6J48Ir9zdvbN6sfpUEAWxtqEdo+8UXNvSj0K6hQLm0sHuwC0rbr0GILGReteqGmchaMuZZ/7AZpNfiGlLIvTwGj4AAvNdDVtDHQNPyCY8EBPInWY3kFNICtqt9gSkuw9Vktdilv73Gkfdf5AbqUo7lZdVsf2/sjLN1G880Xno3gfuLdNdM9gOYuqmf7I/cU/nlH+qkmi6u7PGxU3VsAlWdOp/Rv1i90UtxarPR/niOXltrlaPo1o0IVLma/q18dn7gAqWMeuPbIlUto9EvbX3LKE89M+DGVw2rJZVFJd3p+rA5qrZvwx4E6PDW/YvXw+a3ikvDX9yy4XZN6Yz6AczLg2Ir/l1MPQVwRY+r7GAdcuDwaeksemi1x07colxDhtOKzDPLHZY126ab5Ojg8LwFbyjzvPT9+4HCS4aqssyT16J4UY9ETqfD1GS+nmi/H6k/PsdVO1XRY/fzB/y3b2A4uXAnCWHh9n3H6FjjodNVtcryf6kIWgFVQsx+hZD8bbHTAjfcWhSzyrml4bJ+LAs7a2jHV/cheXya5YyXocJxLiNWq8ym0v+K0RUzvJR/ueOuG8sDt5yWd8jlrc465PNv/2p7Z+nsXXB+MS5kunbsB6Aq41b1clVZ1edFlbxAbWxPBGCCRQGMSuJj8hKvADnOPXMlHlWmdzm5XDj6bnTceprQ4rjFOa/pe/T/YFzb8TX9z99PuWdvxWE9FNP1XMjzCrKbf1Z9SVu5ewHrekuuRG4tDleG8VlDCcmzrOGcRjU0l7gVF1w/JU3PDcne1bFd/sV1zYgc9wyyjTSeFl65euF0wWypc7y+mvp4DErTbySCU6DaS2j+oFbHhnNlLbr/ouOHcPUI7DFClgZrx69AFKsUYBr3PbTx6mgLt1Wttv1fUfglKOhWUVp4jdCeMfmgBJ2xH+Vz5j7l2JNAVUqPQlSoFg6YvcvlTApuM3nKuVb9Wcbe1m86/c6Dik28nO3NvnOWwKm4uOy9SmuZNZb76nQfybecfcqbm0a5s7t+gFVBc3gu5ecOzHGNmuu4lRhhd3qO2du2k3nfuB2PBrpY0z66fY6jh9fKOK4RbyXh11Ov4RHQC3phogKSGMAakyru5tFnNaFddUWwOb4pcNLy7lDdtSWZJfc6q/4Y3k5u7tJJ4l5oCnnbqSlpt6CsLPD/wAlrKzev77BbCly464ecAIx4dUX1OEseKeBy1UoarR503O6tq0JR+l5fLnkei9XsJVLJVo55VGcMvlisJrx7gS4TftpKS9SzqUUyns6DT2OhtVpjqAnGz1y/YlO07DsokHIAFO3S0EL6tnRbDlWry5KivPHl37AI3EsbGGqiymYB0tGWi8xqnrq/Qq+Gy6exbQQDdAK3kHSHKWEsgCgha6aHastMlXcVGBV3trF9MfoUde110R0FaQnUhkChqUGkU9a3y2m+umTqqtu+qAU+HJvX2xqBy9pwuUs5/QuLaz5VhIt3bKGft6kJUM+QGWdOMXpr5be5f2ESqtKGNi8saeAG6MdBiMSMIhcAalHQVmh3lFq1MCvuGilv6Ck0XddFRfrLXQCluLTXTtsLU6Tzt0Lr5ed9vchTim/H83AVpZi009V2Lq3rfVzpYb38+ol/J9dgsE1ogLiUFFJrGvbcNRkV1rUz9L9PBk1XaeHuBaVVoKSC0a2UAqMBW6RVVc6lrdMq7jRAVV1U5U2tG39jAF5LLMA6W3Lq31SZSW6LqxWPUB2kwsJ4YOKCqAAq9TArdRz9UdvuvMNWjqCw1qmBXuOWYrcsvlKW2j7dwNSPL0Ar7qDWyFVVH6uu4B0PUASgpR2Yala6DNtRwgkXpoBG1oeBZUKYtbxa3LOhECcYE1TCI2BCSFa7HGhO4iBT3tbD3SEKyz69h++tU0IxoNfmgAJxa2IKPLnTVjrWN0Rm8/sAKk9F+ZD00iEaQaNIDbguhKpS5kpddmShTwShLXwYGrdeBOaJUtGEqoCuuUVPEX0Lmqinv8AqBRV1qYSuGjALm3v10wXdldZweR1OLfLksPrqvA77gF3zJagdvHuMPQVoPRBqj0ADUeSCibkiUI4A3GJqbT0fuERtwQCFS118O5qVNJDkpcoCrHm1jo+zAgkSp0EzVFPqMReADUqQzCIGEw1NgGjEkom4RC8oAmhetAbnEDNAVtaiIVaBc1UJVUsgVNSm8gKsVHzLKrHOgo7ZIAdIbhFAFTwGUXgA0IIhWh2NwlgNnICsm9+2jCc2hOMenRmpQ0ARqs5bit1qzp7l7nnfxRefLcvPT12AUu+Ka4XQw5pVtcmAJ1a3M8npP8ADqs6iiv+O/8A8/iPLqUtT1X+FNBqFWXeUUvbL/YD0u3Yw4g7RdRvAC6pBoxNtEHJgbnEDKQXOSMoALPUIqXcljAKpXS0APhP/JGUMbgaM2/LuOU0BGnEZoxJxgsaE6aANCIXlMgieABSiAnEbkgM0AhViIVoMtasRSokBXyFZ7llVprcUq26YAIILgiqGDaTA38sJCBkWFgwBuBqrsNSjoLVUBUX7PK/4iPE4+Lz7I9T4geYfxJp5+VLs5L9MAccq5gsYAzYxy9j2v4DtuS3h/5Zl7vC+yR43wanzVIpdXg994JQUYRS2SSXkgL23eEMxAUY6DcIgRcTOQNFEJySAF8sjOZGrUAym+4GqqbBOh3C8xtTQG6MMDEZCtNNjUIAGjIbpAKMBqKALFBMEYBMAQYKaDsFJAKVEJVaZZTQvOICEhepHsPTpgakAFUzXISnEzOAIumR2GIzTNMCMJA6rDNCtZgV3EI7nnnxzbc9GXeP1L03+2T0e7OP49R5oyXdNfYDx4wlOOG0+jx7GAX/AMDW3PdR7R+p+mx7xw2Gx5B/C6hmpUl2wl+ep7JYaAWtPYJz4F/mGnJgHdXICobUjVSosAAfh7kHNEak/wAQFJoA6nklFAZVME41gHKQdMSVYaoagM0WN0kApxGKSAZjEkjUSeAItApINgHIBaoLyGKiFJgbwAqRJ8wKTwwA1EJVRytoIVdAJRbNfNI0quSU4gFjWBV5A6j00E5VWmBK4ZzHFVudJUllFDxaG4HkPHqHJWn2b5l67mi1+K7fXPZ/qYB1H8OKHLTT/wCWr9z1Cy2R558BWzhSSf5nV/c9HsI6ZAa2IVK6XmQua2NFv1FYxee4B6dVt6/6DoDTpeBNUmBubXYVq1Ug06XmwFe1yArVvY+v6GqEm1nL/wAhIcMGP5RrYAts1gsrdoqqFB7MsKccbAWMJjFISpQHaKAZiEIRQSIEQcgrQOaAVqik5dxushOpEAU0Cm9CbZCcu6AFUjlZE6viO6dxavS8UAjPTYi62hlSnLpr6is4vs0BJ3Xt3It51QCrT0F1VcQG4PdFbxJZjkcp1E3leotddV3A4D4kpmgvxJHQwDsvhaP0R8juLVaL39TjvhqH0R8jtLWOi8gE3TY3SpYQenSG4UgF4RyiSoMdhTCqAFcrY3/LllyG+QCt/l/Ax0Sy+WZ8oBCFANGgNqmb5AAwphoIlGISEQJRJxNIkgNSBTCsHIBatEVnEdmgE4AIygBmh2UAU4AIVWLVqq2ZY/IyCrWSYHKVJqM2stN7f6GYTml18y4dnFaY8n2BVqYFXK5fg/MQvKy6xWfDQsLq2yVlaDzr6MANvXjnGsfB6r3J3sXjK8wLoBpPC8UBwvxdlaraWpstfiSz+dTagvri0+Xwb6e5oDsPhul9K8jq6OxzXw7H6fT90dRQQDVKIxBAqYeCAJFBIojFBUgNJElEmokkgIKJLlCKJmAB8pvlCYMwBDlNqJLBtIDFE3gkkZgCAOSCME2AOSBSQWQKSAFKJBwCSZBsCDiCqRCykDcgFqtMVqUx6QvNAVdakIXNDJdVYiVaIFN8jcWrR0Zc4wV93T3f5qBxHxBdypSUo7r7p/iMIfFNPV+GDQHovw7HT0Omgc98Pf0x8/2R0NEBykhmCAURqAE4xCxRCIVAbSJpGkTAxI3gxEgNYMwbNgRwbRjMA2YzZpgCkBmw8haoBByISedjbByAiwc5BKgpUkBuUyDmAqSBOQDXOCmagyUwFqgtVjkamhaoAhWiKXa0fn+iH7gr7l6fnYDiviaP3waCfEi0X51M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12" name="AutoShape 4" descr="data:image/jpeg;base64,/9j/4AAQSkZJRgABAQAAAQABAAD/2wCEAAkGBxQSEhQUExQUFRQVFBQUFBQUFBQUFBQUFBQXFxQVFBQYHCggGBwlHBQUITEhJSkrLi4uFx8zODMsNygtLisBCgoKBQUFDgUFDisZExkrKysrKysrKysrKysrKysrKysrKysrKysrKysrKysrKysrKysrKysrKysrKysrKysrK//AABEIAMwA9wMBIgACEQEDEQH/xAAbAAACAgMBAAAAAAAAAAAAAAADBAIFAAEGB//EADYQAAIBAwIEBAUCBgIDAQAAAAABAgMEESExBRJBUWFxgZEGEyKh8LHBBxQyQtHhUvFiY4IV/8QAFAEBAAAAAAAAAAAAAAAAAAAAAP/EABQRAQAAAAAAAAAAAAAAAAAAAAD/2gAMAwEAAhEDEQA/APEJ0mnhrX/JfcD+Dbq6h8ynGMaeWvmVJqMcrRrGr+xc3fBeaplrCcIpNdZRz7aP7HVfC84UaEoTjCSjUU4c6TXM1iXLnrpv4gc7H+HMYp/NqzUo45owhzdf6YzeE5POiKb4k+HaVCUYUpTc8fXCcoSdPsm4rDbzt09Tv+Pcb/uTp/8Aq5k5SjJ7tY0wtNfJHH3t1Orj5lbnxnGdMZ30SXZAcxT4Y2/zJcWHCoros+OGxmK/7yP28H6v2AYtuC0cJzwl+bB1Y0M6J48Ir9zdvbN6sfpUEAWxtqEdo+8UXNvSj0K6hQLm0sHuwC0rbr0GILGReteqGmchaMuZZ/7AZpNfiGlLIvTwGj4AAvNdDVtDHQNPyCY8EBPInWY3kFNICtqt9gSkuw9Vktdilv73Gkfdf5AbqUo7lZdVsf2/sjLN1G880Xno3gfuLdNdM9gOYuqmf7I/cU/nlH+qkmi6u7PGxU3VsAlWdOp/Rv1i90UtxarPR/niOXltrlaPo1o0IVLma/q18dn7gAqWMeuPbIlUto9EvbX3LKE89M+DGVw2rJZVFJd3p+rA5qrZvwx4E6PDW/YvXw+a3ikvDX9yy4XZN6Yz6AczLg2Ir/l1MPQVwRY+r7GAdcuDwaeksemi1x07colxDhtOKzDPLHZY126ab5Ojg8LwFbyjzvPT9+4HCS4aqssyT16J4UY9ETqfD1GS+nmi/H6k/PsdVO1XRY/fzB/y3b2A4uXAnCWHh9n3H6FjjodNVtcryf6kIWgFVQsx+hZD8bbHTAjfcWhSzyrml4bJ+LAs7a2jHV/cheXya5YyXocJxLiNWq8ym0v+K0RUzvJR/ueOuG8sDt5yWd8jlrc465PNv/2p7Z+nsXXB+MS5kunbsB6Aq41b1clVZ1edFlbxAbWxPBGCCRQGMSuJj8hKvADnOPXMlHlWmdzm5XDj6bnTceprQ4rjFOa/pe/T/YFzb8TX9z99PuWdvxWE9FNP1XMjzCrKbf1Z9SVu5ewHrekuuRG4tDleG8VlDCcmzrOGcRjU0l7gVF1w/JU3PDcne1bFd/sV1zYgc9wyyjTSeFl65euF0wWypc7y+mvp4DErTbySCU6DaS2j+oFbHhnNlLbr/ouOHcPUI7DFClgZrx69AFKsUYBr3PbTx6mgLt1Wttv1fUfglKOhWUVp4jdCeMfmgBJ2xH+Vz5j7l2JNAVUqPQlSoFg6YvcvlTApuM3nKuVb9Wcbe1m86/c6Dik28nO3NvnOWwKm4uOy9SmuZNZb76nQfybecfcqbm0a5s7t+gFVBc3gu5ecOzHGNmuu4lRhhd3qO2du2k3nfuB2PBrpY0z66fY6jh9fKOK4RbyXh11Ov4RHQC3phogKSGMAakyru5tFnNaFddUWwOb4pcNLy7lDdtSWZJfc6q/4Y3k5u7tJJ4l5oCnnbqSlpt6CsLPD/wAlrKzev77BbCly464ecAIx4dUX1OEseKeBy1UoarR503O6tq0JR+l5fLnkei9XsJVLJVo55VGcMvlisJrx7gS4TftpKS9SzqUUyns6DT2OhtVpjqAnGz1y/YlO07DsokHIAFO3S0EL6tnRbDlWry5KivPHl37AI3EsbGGqiymYB0tGWi8xqnrq/Qq+Gy6exbQQDdAK3kHSHKWEsgCgha6aHastMlXcVGBV3trF9MfoUde110R0FaQnUhkChqUGkU9a3y2m+umTqqtu+qAU+HJvX2xqBy9pwuUs5/QuLaz5VhIt3bKGft6kJUM+QGWdOMXpr5be5f2ESqtKGNi8saeAG6MdBiMSMIhcAalHQVmh3lFq1MCvuGilv6Ck0XddFRfrLXQCluLTXTtsLU6Tzt0Lr5ed9vchTim/H83AVpZi009V2Lq3rfVzpYb38+ol/J9dgsE1ogLiUFFJrGvbcNRkV1rUz9L9PBk1XaeHuBaVVoKSC0a2UAqMBW6RVVc6lrdMq7jRAVV1U5U2tG39jAF5LLMA6W3Lq31SZSW6LqxWPUB2kwsJ4YOKCqAAq9TArdRz9UdvuvMNWjqCw1qmBXuOWYrcsvlKW2j7dwNSPL0Ar7qDWyFVVH6uu4B0PUASgpR2Yala6DNtRwgkXpoBG1oeBZUKYtbxa3LOhECcYE1TCI2BCSFa7HGhO4iBT3tbD3SEKyz69h++tU0IxoNfmgAJxa2IKPLnTVjrWN0Rm8/sAKk9F+ZD00iEaQaNIDbguhKpS5kpddmShTwShLXwYGrdeBOaJUtGEqoCuuUVPEX0Lmqinv8AqBRV1qYSuGjALm3v10wXdldZweR1OLfLksPrqvA77gF3zJagdvHuMPQVoPRBqj0ADUeSCibkiUI4A3GJqbT0fuERtwQCFS118O5qVNJDkpcoCrHm1jo+zAgkSp0EzVFPqMReADUqQzCIGEw1NgGjEkom4RC8oAmhetAbnEDNAVtaiIVaBc1UJVUsgVNSm8gKsVHzLKrHOgo7ZIAdIbhFAFTwGUXgA0IIhWh2NwlgNnICsm9+2jCc2hOMenRmpQ0ARqs5bit1qzp7l7nnfxRefLcvPT12AUu+Ka4XQw5pVtcmAJ1a3M8npP8ADqs6iiv+O/8A8/iPLqUtT1X+FNBqFWXeUUvbL/YD0u3Yw4g7RdRvAC6pBoxNtEHJgbnEDKQXOSMoALPUIqXcljAKpXS0APhP/JGUMbgaM2/LuOU0BGnEZoxJxgsaE6aANCIXlMgieABSiAnEbkgM0AhViIVoMtasRSokBXyFZ7llVprcUq26YAIILgiqGDaTA38sJCBkWFgwBuBqrsNSjoLVUBUX7PK/4iPE4+Lz7I9T4geYfxJp5+VLs5L9MAccq5gsYAzYxy9j2v4DtuS3h/5Zl7vC+yR43wanzVIpdXg994JQUYRS2SSXkgL23eEMxAUY6DcIgRcTOQNFEJySAF8sjOZGrUAym+4GqqbBOh3C8xtTQG6MMDEZCtNNjUIAGjIbpAKMBqKALFBMEYBMAQYKaDsFJAKVEJVaZZTQvOICEhepHsPTpgakAFUzXISnEzOAIumR2GIzTNMCMJA6rDNCtZgV3EI7nnnxzbc9GXeP1L03+2T0e7OP49R5oyXdNfYDx4wlOOG0+jx7GAX/AMDW3PdR7R+p+mx7xw2Gx5B/C6hmpUl2wl+ep7JYaAWtPYJz4F/mGnJgHdXICobUjVSosAAfh7kHNEak/wAQFJoA6nklFAZVME41gHKQdMSVYaoagM0WN0kApxGKSAZjEkjUSeAItApINgHIBaoLyGKiFJgbwAqRJ8wKTwwA1EJVRytoIVdAJRbNfNI0quSU4gFjWBV5A6j00E5VWmBK4ZzHFVudJUllFDxaG4HkPHqHJWn2b5l67mi1+K7fXPZ/qYB1H8OKHLTT/wCWr9z1Cy2R558BWzhSSf5nV/c9HsI6ZAa2IVK6XmQua2NFv1FYxee4B6dVt6/6DoDTpeBNUmBubXYVq1Ug06XmwFe1yArVvY+v6GqEm1nL/wAhIcMGP5RrYAts1gsrdoqqFB7MsKccbAWMJjFISpQHaKAZiEIRQSIEQcgrQOaAVqik5dxushOpEAU0Cm9CbZCcu6AFUjlZE6viO6dxavS8UAjPTYi62hlSnLpr6is4vs0BJ3Xt3It51QCrT0F1VcQG4PdFbxJZjkcp1E3leotddV3A4D4kpmgvxJHQwDsvhaP0R8juLVaL39TjvhqH0R8jtLWOi8gE3TY3SpYQenSG4UgF4RyiSoMdhTCqAFcrY3/LllyG+QCt/l/Ax0Sy+WZ8oBCFANGgNqmb5AAwphoIlGISEQJRJxNIkgNSBTCsHIBatEVnEdmgE4AIygBmh2UAU4AIVWLVqq2ZY/IyCrWSYHKVJqM2stN7f6GYTml18y4dnFaY8n2BVqYFXK5fg/MQvKy6xWfDQsLq2yVlaDzr6MANvXjnGsfB6r3J3sXjK8wLoBpPC8UBwvxdlaraWpstfiSz+dTagvri0+Xwb6e5oDsPhul9K8jq6OxzXw7H6fT90dRQQDVKIxBAqYeCAJFBIojFBUgNJElEmokkgIKJLlCKJmAB8pvlCYMwBDlNqJLBtIDFE3gkkZgCAOSCME2AOSBSQWQKSAFKJBwCSZBsCDiCqRCykDcgFqtMVqUx6QvNAVdakIXNDJdVYiVaIFN8jcWrR0Zc4wV93T3f5qBxHxBdypSUo7r7p/iMIfFNPV+GDQHovw7HT0Omgc98Pf0x8/2R0NEBykhmCAURqAE4xCxRCIVAbSJpGkTAxI3gxEgNYMwbNgRwbRjMA2YzZpgCkBmw8haoBByISedjbByAiwc5BKgpUkBuUyDmAqSBOQDXOCmagyUwFqgtVjkamhaoAhWiKXa0fn+iH7gr7l6fnYDiviaP3waCfEi0X51M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8614" name="Picture 6" descr="https://encrypted-tbn2.gstatic.com/images?q=tbn:ANd9GcQCEjWqdAvzlQLvGYXpg0faJmAbCSA_Y721uqJzE158YKFuS3T6f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37" y="1150937"/>
            <a:ext cx="5318163" cy="4183063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239445" y="152400"/>
            <a:ext cx="979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dirty="0" smtClean="0"/>
              <a:t>10. Lung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Basics Chest Xray: Dr Sheetu Singh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Bronchiectasis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81000" y="228600"/>
            <a:ext cx="979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dirty="0" smtClean="0"/>
              <a:t>10. Lung</a:t>
            </a:r>
            <a:endParaRPr lang="en-US" dirty="0"/>
          </a:p>
        </p:txBody>
      </p:sp>
      <p:pic>
        <p:nvPicPr>
          <p:cNvPr id="74754" name="Picture 2" descr="https://encrypted-tbn0.gstatic.com/images?q=tbn:ANd9GcTitKMnPyUeS_NfL8LEo4RghTJpU7PLxwaIaqsHhXVfFIt25tLN"/>
          <p:cNvPicPr>
            <a:picLocks noChangeAspect="1" noChangeArrowheads="1"/>
          </p:cNvPicPr>
          <p:nvPr/>
        </p:nvPicPr>
        <p:blipFill>
          <a:blip r:embed="rId2"/>
          <a:srcRect b="21537"/>
          <a:stretch>
            <a:fillRect/>
          </a:stretch>
        </p:blipFill>
        <p:spPr bwMode="auto">
          <a:xfrm>
            <a:off x="1724025" y="1600199"/>
            <a:ext cx="5972175" cy="3733801"/>
          </a:xfrm>
          <a:prstGeom prst="rect">
            <a:avLst/>
          </a:prstGeom>
          <a:noFill/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Basics Chest Xray: Dr Sheetu Singh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Bronchiectasis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81000" y="228600"/>
            <a:ext cx="979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dirty="0" smtClean="0"/>
              <a:t>10. Lung</a:t>
            </a:r>
            <a:endParaRPr lang="en-US" dirty="0"/>
          </a:p>
        </p:txBody>
      </p:sp>
      <p:pic>
        <p:nvPicPr>
          <p:cNvPr id="75778" name="Picture 2" descr="http://www.99player.com/clinic/02%E8%83%B8%E8%85%94%E7%A7%91/image/%E6%94%AF%E6%B0%A3%E7%AE%A1%E6%93%B4%E5%BC%B5/bronchiectasis_Cylindrica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05018" y="1600200"/>
            <a:ext cx="5533982" cy="4281488"/>
          </a:xfrm>
          <a:prstGeom prst="rect">
            <a:avLst/>
          </a:prstGeom>
          <a:noFill/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Basics Chest Xray: Dr Sheetu Singh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b="1" dirty="0" err="1" smtClean="0"/>
              <a:t>Bronchiectasis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81000" y="228600"/>
            <a:ext cx="979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dirty="0" smtClean="0"/>
              <a:t>10. Lung</a:t>
            </a:r>
            <a:endParaRPr lang="en-US" dirty="0"/>
          </a:p>
        </p:txBody>
      </p:sp>
      <p:pic>
        <p:nvPicPr>
          <p:cNvPr id="77826" name="Picture 2" descr="http://jpma.org.pk/images/Dec1995/Allergic%20Bronchopulmonary%20Figure2.jpg"/>
          <p:cNvPicPr>
            <a:picLocks noChangeAspect="1" noChangeArrowheads="1"/>
          </p:cNvPicPr>
          <p:nvPr/>
        </p:nvPicPr>
        <p:blipFill>
          <a:blip r:embed="rId2"/>
          <a:srcRect b="8602"/>
          <a:stretch>
            <a:fillRect/>
          </a:stretch>
        </p:blipFill>
        <p:spPr bwMode="auto">
          <a:xfrm>
            <a:off x="1581150" y="990600"/>
            <a:ext cx="6191250" cy="5667375"/>
          </a:xfrm>
          <a:prstGeom prst="rect">
            <a:avLst/>
          </a:prstGeom>
          <a:noFill/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Basics Chest Xray: Dr Sheetu Singh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Massive </a:t>
            </a:r>
            <a:r>
              <a:rPr lang="en-US" dirty="0" err="1" smtClean="0"/>
              <a:t>hemoptysis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Bronchial artery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381000" y="228600"/>
            <a:ext cx="979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dirty="0" smtClean="0"/>
              <a:t>10. Lung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Basics Chest Xray: Dr Sheetu Singh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Pulmonary embolism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Hampton’s hump</a:t>
            </a:r>
          </a:p>
          <a:p>
            <a:r>
              <a:rPr lang="en-US" dirty="0" err="1" smtClean="0"/>
              <a:t>Westermark</a:t>
            </a:r>
            <a:r>
              <a:rPr lang="en-US" dirty="0" smtClean="0"/>
              <a:t> sign</a:t>
            </a:r>
          </a:p>
          <a:p>
            <a:r>
              <a:rPr lang="en-US" dirty="0" err="1" smtClean="0"/>
              <a:t>Palla’s</a:t>
            </a:r>
            <a:r>
              <a:rPr lang="en-US" dirty="0" smtClean="0"/>
              <a:t> sign</a:t>
            </a:r>
          </a:p>
          <a:p>
            <a:endParaRPr lang="en-US" dirty="0" smtClean="0"/>
          </a:p>
          <a:p>
            <a:pPr>
              <a:buNone/>
            </a:pPr>
            <a:r>
              <a:rPr lang="en-US" b="1" dirty="0" smtClean="0"/>
              <a:t>Gold standard investigation</a:t>
            </a:r>
          </a:p>
          <a:p>
            <a:pPr>
              <a:buNone/>
            </a:pPr>
            <a:r>
              <a:rPr lang="en-US" dirty="0" smtClean="0"/>
              <a:t>Pulmonary angiography</a:t>
            </a:r>
          </a:p>
          <a:p>
            <a:pPr>
              <a:buNone/>
            </a:pPr>
            <a:r>
              <a:rPr lang="en-US" dirty="0" smtClean="0"/>
              <a:t>VQ scan – perfusion defect with normal lung scan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" y="152400"/>
            <a:ext cx="979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dirty="0" smtClean="0"/>
              <a:t>10. Lung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Basics Chest Xray: Dr Sheetu Singh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682" name="Picture 2" descr="https://www.med-ed.virginia.edu/courses/rad/cxr/web%20images/pe-hamptons-hump.jpg"/>
          <p:cNvPicPr>
            <a:picLocks noChangeAspect="1" noChangeArrowheads="1"/>
          </p:cNvPicPr>
          <p:nvPr/>
        </p:nvPicPr>
        <p:blipFill>
          <a:blip r:embed="rId2"/>
          <a:srcRect l="52324"/>
          <a:stretch>
            <a:fillRect/>
          </a:stretch>
        </p:blipFill>
        <p:spPr bwMode="auto">
          <a:xfrm>
            <a:off x="2286000" y="1581150"/>
            <a:ext cx="3810000" cy="428625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28600" y="152400"/>
            <a:ext cx="979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dirty="0" smtClean="0"/>
              <a:t>10. Lung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Basics Chest Xray: Dr Sheetu Singh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Tuberculosis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Upper lobe predominance </a:t>
            </a:r>
          </a:p>
          <a:p>
            <a:r>
              <a:rPr lang="en-US" dirty="0" smtClean="0"/>
              <a:t>Lower lobe involvement in </a:t>
            </a:r>
            <a:r>
              <a:rPr lang="en-US" dirty="0" err="1" smtClean="0"/>
              <a:t>immunocompromised</a:t>
            </a:r>
            <a:r>
              <a:rPr lang="en-US" dirty="0" smtClean="0"/>
              <a:t> host (DM, HIV)</a:t>
            </a:r>
          </a:p>
          <a:p>
            <a:r>
              <a:rPr lang="en-US" dirty="0" err="1" smtClean="0"/>
              <a:t>Cavitation</a:t>
            </a:r>
            <a:r>
              <a:rPr lang="en-US" dirty="0" smtClean="0"/>
              <a:t>, Fibrosis</a:t>
            </a:r>
          </a:p>
          <a:p>
            <a:r>
              <a:rPr lang="en-US" dirty="0" err="1" smtClean="0"/>
              <a:t>Mediastinal</a:t>
            </a:r>
            <a:r>
              <a:rPr lang="en-US" dirty="0" smtClean="0"/>
              <a:t> lymph node enlargement with necrosis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" y="152400"/>
            <a:ext cx="979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dirty="0" smtClean="0"/>
              <a:t>10. Lung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Basics Chest Xray: Dr Sheetu Singh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8850" name="Picture 2" descr="http://www.sharinginhealth.ca/images/CXR_TB_LUL_Bwani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1700784"/>
            <a:ext cx="4876800" cy="4547616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Tuberculosis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228600" y="152400"/>
            <a:ext cx="979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dirty="0" smtClean="0"/>
              <a:t>10. Lung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Basics Chest Xray: Dr Sheetu Singh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HIV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PCP – </a:t>
            </a:r>
            <a:r>
              <a:rPr lang="en-US" dirty="0" err="1" smtClean="0"/>
              <a:t>perihilar</a:t>
            </a:r>
            <a:r>
              <a:rPr lang="en-US" dirty="0" smtClean="0"/>
              <a:t> bat wing appearance (GGO)</a:t>
            </a:r>
          </a:p>
          <a:p>
            <a:pPr>
              <a:buNone/>
            </a:pPr>
            <a:r>
              <a:rPr lang="en-US" dirty="0" smtClean="0"/>
              <a:t>        AIDS defining illness</a:t>
            </a:r>
          </a:p>
          <a:p>
            <a:pPr>
              <a:buNone/>
            </a:pPr>
            <a:r>
              <a:rPr lang="en-US" dirty="0" smtClean="0"/>
              <a:t>       </a:t>
            </a:r>
            <a:r>
              <a:rPr lang="en-US" dirty="0" err="1" smtClean="0"/>
              <a:t>Pentamidine</a:t>
            </a:r>
            <a:r>
              <a:rPr lang="en-US" dirty="0" smtClean="0"/>
              <a:t> increases risk of </a:t>
            </a:r>
            <a:r>
              <a:rPr lang="en-US" dirty="0" err="1" smtClean="0"/>
              <a:t>pneumothorax</a:t>
            </a:r>
            <a:endParaRPr lang="en-US" dirty="0" smtClean="0"/>
          </a:p>
          <a:p>
            <a:r>
              <a:rPr lang="en-US" dirty="0" smtClean="0"/>
              <a:t>Tuberculosis – if CD4 count is low </a:t>
            </a:r>
            <a:r>
              <a:rPr lang="en-US" dirty="0" err="1" smtClean="0"/>
              <a:t>cavitation</a:t>
            </a:r>
            <a:r>
              <a:rPr lang="en-US" dirty="0" smtClean="0"/>
              <a:t> is less likely and chances of </a:t>
            </a:r>
            <a:r>
              <a:rPr lang="en-US" dirty="0" err="1" smtClean="0"/>
              <a:t>lymphadenopathy</a:t>
            </a:r>
            <a:endParaRPr lang="en-US" dirty="0" smtClean="0"/>
          </a:p>
          <a:p>
            <a:r>
              <a:rPr lang="en-US" dirty="0" smtClean="0"/>
              <a:t>Kaposi sarcoma – pulmonary, visceral and </a:t>
            </a:r>
            <a:r>
              <a:rPr lang="en-US" dirty="0" err="1" smtClean="0"/>
              <a:t>cutaneous</a:t>
            </a:r>
            <a:r>
              <a:rPr lang="en-US" dirty="0" smtClean="0"/>
              <a:t> involvement. (pleural and pericardial effusion common) </a:t>
            </a:r>
          </a:p>
          <a:p>
            <a:pPr>
              <a:buNone/>
            </a:pPr>
            <a:r>
              <a:rPr lang="en-US" dirty="0" smtClean="0"/>
              <a:t>                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" y="152400"/>
            <a:ext cx="979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dirty="0" smtClean="0"/>
              <a:t>10. Lung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Basics Chest Xray: Dr Sheetu Singh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AP VIEW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02" name="Picture 2" descr="https://www.med-ed.virginia.edu/courses/rad/cxr/web%20images/supin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67350" y="1504950"/>
            <a:ext cx="3219450" cy="4286250"/>
          </a:xfrm>
          <a:prstGeom prst="rect">
            <a:avLst/>
          </a:prstGeom>
          <a:noFill/>
        </p:spPr>
      </p:pic>
      <p:pic>
        <p:nvPicPr>
          <p:cNvPr id="51204" name="Picture 4" descr="https://www.med-ed.virginia.edu/courses/rad/cxr/web%20images/ppp-supine-vs-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524000"/>
            <a:ext cx="4942114" cy="44196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76200" y="0"/>
            <a:ext cx="16237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1. Type of view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Basics Chest Xray: Dr Sheetu Singh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Tree in bud appearance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63245" y="152400"/>
            <a:ext cx="979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dirty="0" smtClean="0"/>
              <a:t>10. Lung</a:t>
            </a:r>
            <a:endParaRPr lang="en-US" dirty="0"/>
          </a:p>
        </p:txBody>
      </p:sp>
      <p:sp>
        <p:nvSpPr>
          <p:cNvPr id="6146" name="AutoShape 2" descr="data:image/jpeg;base64,/9j/4AAQSkZJRgABAQAAAQABAAD/2wCEAAkGBxQTEhUUExQWFhUXGB0aFxgYGBUcGBweGBoXGBodGBgYHCggGBolHRQXITEkJSkrLi4uFx8zODMsNygtLiwBCgoKDAwMEA8PFCwZExkrKysrKysrKysrKysrKysrKysrKyssKysrKysrKysrKysrKysrKysrKysrKysrKysrK//AABEIAL4BCQMBIgACEQEDEQH/xAAcAAABBQEBAQAAAAAAAAAAAAAFAgMEBgcBAAj/xABDEAACAQIEAwUECAUDAQkBAAABAhEAAwQSITEFQVEGEyJhcTKBkdEUI0JSkqGxwQcVcuHwM2LxFiRDRFNUgqLS4hf/xAAUAQEAAAAAAAAAAAAAAAAAAAAA/8QAFBEBAAAAAAAAAAAAAAAAAAAAAP/aAAwDAQACEQMRAD8Ag4DA4YFYMuyjKCAfaBkiV11zbyKLXLdlV7skKfZBgFtvTXT9aicH4XbGR1ct9rUjcrl25aE+unlRLEYZi3ed4FCgx4QYkCZM6jSgbwduzbQHwwx3KgSfZ2jwjw+lELCW2EhVIkj2RuCQeXUUHt4VfDF9ZB0lRvmkRqCASwG+siiVnDMihTdAlmJhQJzEmBJMat+lBKt27ZkBVJUwdBpoD06EU6MOn3F/CKi8PwvchszAjTllAgR1OsAfCgHHO29u3K2B3jzE/ZHzoLTct21EsEAHULVd4p2twtqQircYdAI+MVRuI8SvX/FduaT7I0A9BzqXgsLb7u60rlC5RJjMT09KCfe7buSclm2AP9oJ/Soy9qsSx0S2JEyUWI9TVfMggp0iB5daQ2LcjKTp0oLThO2bg+JUYf0r8qL2+31kDxYaT/tC/vWeJB/Xal2lP586DR7Xb7Ck+KwVHWEP7UZ4d2owV05RlB6MoFZA9uNwY/zavJy/w0G+G3a+6nwWlpYtnZUPuWsLu4+68KzsQBtJ0FdtcSuqPDccDbc0G6/RU+4v4Vr30VPuL+FaxAcYxA9m9cH/ALjSx2gxQ/8AEXPjQbZ9FT7i/hHyr30VPuL+EfKsn4X23xVth3jC4nMMADRfi3HsSyd/Yu/VnXJA8P70GgfRk+4v4R8q99GT7i/hHyrIf+q8YBPekgjoOfTpUfD9q8WpH1xOvPWg2X6Mn3F/CPlSWw6fcT8K1juK7XYxj/rFY6CKj4/juJugLdut6bHX0oNcxONwye2bY9y0ixxDCv7L2T+GsPuNJ3J9SaYaOVB9B9xbOyofcteOGT7i/hHyrB8HxK9bM27txfRjHwq38F/iHcSFxCd4Pvro3vHOgt9/s6GJMqJMxk8wYOusR+ZpWFw1i0xBa37IUCFB8E7nmfHr6inuF9osPiB9XcE81OjfA125wxnZmziDIEA6K0Zo13gRp1NBBfs+jk3MwOca+HwkaEACdF0E9ZNRrXALeYAXQWE/ZUncMfPSVjpPnVoywI2AEChmH4UVvG8XlmBBEQIOWANdAMv50A3C4WxZzeMNAAEgGAJgCNzofhQf6J5r+BasmJ4Y7F/rFGcAEd3yEx9vfWq/9Fb/AMw/D+9A/hOCGVuG59iAoUhdVidGnn1ou2F+q7sR7IGo00/2ilYQjIn9I/SpKxQCbXCHmSyDWSQpzaR1Jk6c/wBhUXi2SwVe7cByyYI8WrBjlXaNAPnRPjfFBh7ZbdtlHU8qz3GWrt7NcuakmNdIJ5AUD3GuP3cUDlOVB9kc/WhV6yF38JIEcxSY7m5DDNrsdKsN3hFq6FuZwFEAgHxT/tFAGxOAc5GykZoA86lMLDIVIYuNBrABHOrvxYomHW2E9lRkPOY0iqYOE5lYtJubhV1LT58qAb9HVTB3A11pRsC4gW3bylZLN1/YVNGEyZLt4MUMqxy7FdgR0pnG41QqrbJj2mB0WennQCGHurwmpX0dmXPB03PKKayidJMb0HcPbLgoCNNZJ260l01hTIGx609gde9E/Y036imVt9KB3EXIVLeg0ljzPQE9BSWsnKGOg5T9o+VdtSGUwGYHQHUadZoxxOzaz58RcLXCoJt2gMo9G2HuoA7iAsbnWpi3SPDYlmI8bZYPoCdAK9icYC0W1CWwIAjxf+48zXuG4C/in7u2Cx5nYAdSaCNcY6Z4Y85Ovxqz9gBmvNbysbbqZkaA7b1bOAfw/sWRN761/P2R6CrXYwiIIRQo6AAUGMdouCvh3IghBMDl6UGvYYEgo41EkHQqeczvW9cR4el5crgGs17T9iWQFrYkb0FSvcNueJli4oEllIjz03qILmoJ1gQBSXQoYGYaQdx7q6ikgAADUyfmaB63bzW2yAEjU6eMDn6ioBiam2r4tQbZBuc26eQHOvYu8l0ZgoS5zA9lupHQ0ELNHvpSn3a0yTSw0nXpQPmFMhp8xNHOD9q8RhyAGzp9xunkdxVbOlOi5t5aedBsHBe2OHvwC3dv91v2POjj4lBMsogSdRt1rBbsAxsfKrBg+1MEB0BBUqWJ2zLbTMPDO1ufeaDW2NVH6Qn3l+IqwXEN6ymRlhgPFEiCNSvQ6/8AFU/+RJ94/FvnQTMPwZ8g9k/Vqi6nnJZj4dDrEa8+tdx7DCjvbhnfKgJ1ZmLAf0rJ18/Ku2sBeyKqgxkVdXOXeWIGaRpoDuIqs8W4kGc22NxirgeIrAINwmDmOpDqNvs0BBeINcYuygs2U6wBCsDoCPL461Gw1txclVYAFXIMZTlXxa9SdffvTeItoQigsWcwACIE9PKi3EeE3RcW2pZhl0PTrrzoBLYq02UlAWAC+LIWIUGZBbSSdwTtSeHYTvryOENu0rAannJjSTyqY3AEtktdDQBI1517FKGKLauZZ1J+zPr6UF248q91qFIA0kxHT9KqeE4biYOIDIqxO428o2qfxbGlLGHF1Q/iEkbEDzpfEb9gKxVygygm31nkPOgrWMxl1Q+8PoRqVjy86jPiLGRQLTHLqzdD5xyq1YPhpFlsoF5W8QWfEum/nVfwONOHd4UMG0uJAg+88xQDVYEiCVG8E/EaUxftd24y7bqwIgjyqVxDF2iBlBzTz0id5Aqdwu3bdrVl0OUnlvmOunlHKgFW7t0As05W08Q5esU0uUEkLmWdyTH5UX7aYlTiTbQQltQoA686FWcQygifCw1Xl6+tBHfXQCKUE0AJGm3vqQ2GMBo8J2PWKI9mOBHF38n2Fg3DtA6DzNArs12ZuYxtBltg+K5+y9TWv8G4Raw1sW7SwOZ5nzJqRgcIlpAltQqrsBUiKDwrkUqvUCYpDIDTlcigqfaTslbvKSqwfKss4twprLFTPlW/RVH7c8HDeIac9KDJe4O/6/5rUq7ZzWmuKgUK4U7zqNxO1N4hddPdSExbKjWphWYMfUbUE3hnDhiBkUqLoIygnVgaGYvDG27ow8Skgj0qTwe8UxFpxutxf1qydp8SlrF3Ctpc7iSW1ifuzQVAWGiSCByJ0pwuEPg8R+8Rt6Cl37jM0sczDl/akWsNcfRUJ84oG3uSSTuelcjSlMmU+KJHL502SdutBoP8MuO74VztrbJ/NflRqKzXhHEjhy7QcxXKNtPErTrz8OnrTn84P37nxFBqty6Vs5hqQmnrGlZcuHyk94GkyTI5k6kmrz2nvlcOiq2UsBz10ANVFLzsxVxnzaiTtHSglcN4eqsbquIUeGSJHuoxa4re8DlwVnLGgLGhtrg83FtqT4lB1016eYqxYTg1sx3pjJrl2GnPzoB3GOI3cQotd2ysN4H+aUXtcF7ywiwFcL4gfmNppvHY/PBs+ydAwMER0oRhuNXbAcXMzlm1adug8qArxcm0gs5LbKABlEnLPPrNN4TgVlrM3GAOknn6Ec6f4FfVbxZ7gJvCVWJjpJ5UT4lw2yjG7cEK0AkToeRj30FQt3XS5kUwEzRlMaefnUTCm2y3e8JnRpET5jXnUvjKrbuZVYPPQ6AHaT1objrIFwKummsnQmggXnBGVSVDkT6DqasfD+HxetXFf6hTOeIJaIIE70CCNK6aDYGNT8ql8Pwty+6WQ+XLMDks7x1oIGIGe47kaliT6cv0rmHRc65xpz6Dz03q0cc4B9Etg5gzPC8tOp1qu3LDa9BtJFBzEuzP4dQ3htgGd9AI99a/2Q4EuFsKseNvE55yeXoKpn8Oez/e3BiXH1dsxbEbtzPoK1ACg5FdiuxXqDkV6K7XqBNcpUVyg5QztDh89hwN6KUllmg+e+M2jbdlIFRe/kRkQneY8qvP8SeH2lcH7R5DeKo4QDrHL+9A/ZxYlPq7cgjxQQffryp7tC5bENqGOxg6bcjUFDr+lIZiTQcssVZXBiD+lPYjE3Lhdsxyg7TEA+Qoh2W4V37uTIt2kJY+fIUKvLDEgEanSgZYARGp5z1/elvf8UwDP+adKaIpDDWgcABnUg+es0jLXeepn0pM0F47V3la/ZQgkJaBMT9r/ioWH4cSWaGygSI86R2huTjDBI+qQfATRC0ctqVN0EgQp29R1oLB2WuhwobV1G8yd9J6UY4zgy6yokjl1HSqshu4dO/tsH0hgQoiKsHBLjXbQuXtCduXwNAKwHD0YqzMVM7RzHKKn43BAhyoAOveAgSxA0Inl6UvjTqrIGddNd4b1HX0pleHsbq3lJuI2+sHXlHKgDcCsHM1y59XGwBHwA5VZlv3cjMRKQNGg7/qab7QcL1DIAq/bjn6/OjVhAtpQeYAHMD50FJ492dYsbiCARmbbSOUdarZtlmOYkHqRy6+VanxbDP3RVDq2haBoOdUP+S3PEUvIcpMyYB6AE6E0AV7rJlmGAmAdf709gyyIXXQk6GNusfOvHA3XhBZIbr1o5guyWKurqgBMAMzaAD/AGjegC4i21wqXLMRuT58hyqy8C7GXLpm6uS1vM+I+g5etWHgfY3u2DXn7yNQgEKD186toFAzg8GlpFRBlVRAAqQK9XRQcivRXa7QJivRSq5QJr1dNeoEmkXGgE9KcqJxQxaf0NBk3bTiZu3SFVQBz51WX09+/nRbjtkrcM6yZobeAhYBnnPrQR1sDQ8tfd61JwGCnUEEgNmEeyNgZrlxMwCiNDr1k8qLXsSLdq4EU920W+WrATM+RoI2L4j3WH+i2PtnNdbmfIUEuA6SpHXQ704DBmNfWiGI4vetqgR1AyDkDzM6kb0AdF30O3nTMeVErnGbjiHYHzygH8hUBXOaemtBK4NdtrczXQMuVhBWROU5dIPOOVNfTj9xfwJ/9aYaT7zS8vr+VBY+JYn/ALTcXIJIUZp19kddqL8Fw91vFlW4dpZxlUcgooR2iw6jFS05WRCY32/tUa2hfw2rhVVE6wPfQWrGcODuAiwQPEpPhHzPlRT+cgEWRakJCtMgD0HOgPDeI2kwzIWPeEjb2usg1J4Hxh8twi21xywhmHhjbegd4+HW4JtKFJ0ckmPlXWN5TZC31zMduQB6GnOJ8Te7NpmtiQDl3Hnr1pOLsWy9lbYObLlIGuWYgnrQP8Rv3hcy3J1EIyewZ50Rwl2/AtMyk8mIrmEwgturM73FGgUiSCOtT8St3MWtjNbIgjmI6Cgj467dtMi3D4DuV6+hobfFtjlzDKDJWBz55aKYpxiLMWwSEaGE66bgHrUfi/AkLoLfgY66yfUUBK93S2c9kLmOgOgJ5fGiXBLbi2C4gnlMkepqnYnAhr9q3bdiBcAJnTQSYG3KtBWgUK7XKFYntNhLbZXxFoHoWH59KAvXRTeHvK6hlIZTqCDIPvpyg7Xq9XqD1erteoOUkilGuGgTTdxJ0O1O1ygxjtNYFvE3FOuU8/PahlqxIBIOUAkkbz9lavf8SeEE5b6LJ2cjy2MVU+GcMYgs027SmbjMSJ56dWO1BC4daAlolj4ba+fNiegqHisQ7QmaQmi9PMxzPnU/i2NAUZBBuAwo/wC7SdB6nrQNlgb/AJ0DTmTzNcY6a7edO3JjMRPnRbhiWbaC7fXOT7FvfUc26UAFbJ0OUheZjT3VxjvGlEeIcQuYh8zaKo0VRAAG2goeN9aBDda5NSzhfGczBVmM2/pHWmO7X7/5Ggt/bi1Fyw/W3Hwj50JvZcsyvKQP1nmasnb+3OHsN0In3rQXh3CFvKsXFkasvQfuaBzhDs10LZtoD95xJI9+lS8deuIjWrmZXD5wc0COgApHE+0Tf6dq33YWBmiD6io12whtMzXGuXyfCoBPxoHcRgntpavkKyN4iNJ8/WiK4Qsv0qyzKgbQGdhr8KArjDcRLdwmFMDbSd6eTHugZFclNRlO0elBZcdi7lzCi5aZmGaWB9oGdxHIUvhnarugtoBmE6sx1E71TximEhWInoSB8K8lxjznrQX7h3aK3bUgKR4ydI1k7nrSOMceS9kKllKz7JEkGqPabcSfKpGGHTluDt76C2WsfmNlh4O7f2fvBtJPU1dOOcRNiw90LmyiYrNcKxUK2xBg7Eb6R7q0XidvvcI4+8n6igCHjpx2Dv27cpfNswB+UGsYyQSrLDD2gRqD51csF3lgZ1bKVMKRz6iiDYrD4sKMbYGYmO+t+F/UxvQGP4NX2OHvJrlW54egkAkCtDqjcE41hMEgs2rbi0CZc6knmzczV1w95XUMpBVhII5g0Dor0V4V2gi4/HC0JNZ/xz+I722K21X31fOKYDvUiYPWsm472CxgdilsXB1VhPwagmYL+Kt0H62yrjqpg/npVkwH8S8Jc9vPbP8AuE/mtZFjOFX7Ri5ZuIfNT+u1M2cOxbQUG8f9X4TLPeg+4zQviH8RsJbWQHcxMBY/M1RODdn7t7YH5VaD/DRXSGchuu9Ax/8A0vvkbJZgg6BoMj3UMDYzEXlfF2R3MEpbLBLcjbSdasHZr+HQw93vLt0XFGy5Y+OutVrtjgrzXnuXXUCTkTMZCjYgbAEUAzjCm65fJlOxCDwgDQEdBQ02BqZGh1jpXrh8MhjMwRrqBzruFvwxLAEFTuN9NKCKLehP/HxrtsypG53HlUq1cu33VR4i2gGgAjyFT8F2YvXFZrWRoMEBhOnSd6AGpKggaE7+nSuC3uTB9TvT+Pwr2nKXFKsNwf2pVh7eQ23QmTIcESp8uo8qCK3jM5tdobYelNfRz1HxpbAAFQZE7xFNa9aDWO0uB73BFRuFDD3AVQMJjiFCrCdWA8R8q1nDCUUdVH6VmPHeHfRsQV1yNLr+4/Ogg37rOxckkab7xsKfTFMonMQ06dYpNkRJI3/Kk8+poEhp33Jmf7V3PpH50idf7UoLy5df0oFoalWrZzDKARmnTfXkfKo1lyNgP18qft3NDoBPxPvoHyhVgh2ViQIH5U/dTxHL7Laj0NOYa940tkq6D2iRI6wp38qmLxFmLXCqqoBCBRyoCfAeFs0F2hCdFjU+dXS1jLTFrGYZsug6g1QTxy4bDInhKkEHnBOo+FC+F38uKtMZJzjWeZ0PrvQKYNaa4jD2WIIPkdPSRzpWJtglBEAgEHkf70c7S8SzYxrJVeSgxvmGkmhmHw022tsQLltjHQdR+dAhrYG5DHYxoAPPrWi9inJwlueUj4Gs0ZI9qYG89elaX2JB+hWZ6GPSTFAdr1ertByvGvV40DdxA2hAPqAaHtwLDkz3KT1AolTGOv5LbMeQP9qBVnDqghVAHlS6oL9uLyDL3S3GUEsZjSdNAKt3AeKLibCXlGXMNQeRGhFBNupII6ise7WYucVcI6d2fQDl761/FXlRGZjCqJJrC+I37dx7jWyQGcxPP0oB4Q6BYETr6a1xB3hPi16Hb40pgRqBGmnzpmFIII8U6GdI8xQO4VntXJUHMoIPvEH9aiqSNiVJPIkU9iLpYDMTIEeoG00wR/goCQxod8l9iU2D7sp2HqKYxPD7isVyyOREQR1FQS+tTbpNy0rNGa3p5lTt8DpQRSgEA7+Ue6mopYbWf+Ka78dKDccJ7C/0j9BQ7tPwUYm1p7a6of299EcH7C/0j9BUgUGR3EZWKsCCNwajFCT7/dV57ecGLJ39seJPbA5r19RVItZQJ1g9I/SgRbO3noCOtSNVYqTJUwen9xSO7X2S2xkaU4bM6gg9daB8X0O9oEjcglSemg0FLVbZEy66TqAfdSsBgmYwoBMGd+nWi2BwNqyGuXnW4be1tdZJ5GgjYDhjOMymE5sRH/NL4rcXRF0VN/MmnHx73PrbvhtrpbtL15U52Ywdu4MQ2IMIFHODO8jrQCsRiTlG0jbz9aKW2svisK1nw5mU3EI2ZY1B86CtGukCTGbpOlS+EkJdW4w9jUCgd7Q5jirzEEMH0nlHsmKd4tjO9YXMoBZRmI5sNDPntXsdi2vqS5+sRtDzKnkesVBkqCDvoSDrQSkttcYIpOa6QAPM6E+7WtiwWHFu2ltdlUKPdWddgMIXxJuEeG2unSW/tWlCgVXq4K7NB6uE14mmsTeCKXYwqiSaByqr2/4iLdkJIl2EjyG9Ixnbi2B9WjMTtMAVS8fi/pN8G5rcjUg+EeYHlQLbFKxC5QGKNmKzoIJXMD/mtaD2OsomEtKnST6nU/nWZXsWAStoeBRBJ1LnmT5Ub7Oi9dKmySQhlhMCelBK/iTjrniteIWwoJ0OVpMan9qzprcgHSPhWs9rOMi1bRLiBu8Hi8j0P+cqy/EWQWMaL0HIUERn03M/lTbinm5Ry5V6+3IhSN550EYgzNJC60snWSJ0pKrO3w9KDj251n+3rT1h8omN+us0wG604kR5b0D+AwZxF63aUau0eg3Y/Cat3/TljpUz+HXAyinEOIa54bYI1C8z76nd0KAvg/YX+kfoKkCo+D9hf6R+gqQKBRUEEHY1mHafgxw105f9JzKHoehrUVqNxXhyX7bW3Gh2PMHkRQZItktrv1qQl0KPAqzyY66+VPY/AXMNcKP08J5EdaZDNsonmSB+nlQE8HavXlm4+S0JljoPQD7RqLYCqzEAi0vxbpXsXfJNvMxK5Np08/2pKhcgBkEk5ehjeaB2/i87BiIUgLA2Ec/3pi4WEiZHwpzDYbOQg3ifLTrTRHnPp/mlBJwcEywlPtT+gPWkX3APh9mR8OVdViFAOu8A8vPSl4U2wwLqWWDmQGDtyNA5g3+sykSrkjTQwaYcrGkkgxqZmDFKwrBTnkkgaTtJ2qzdiuA99cF+4Pq0PhEe0w5+YFBbex/Cvo+GVSIdvG/qeXuGlHKTXRQdr1crtB40G7YWi2DvBd8s/DWjNIu2wwKkaEEH0OlBiKksdImJkxFM2LkMQomQZbmamcWwDYa49g8j4T1XlUNHO0hRzby8vOgVZSBJ8I5HmfQc6NcJ4y2Fwz9xANx2kvqZgAH4UAvXJ22AhfTznnXblwlcpOp2+EUBzH4ojDWxfY3HaSrDzPP0qv4nYEHQ7gco60c7Sw2FwTrAOQrr1H76GhfZ3EgX0t3AGtu2T+mdj8aAdplzkwGJUR+e9RgwhjPMBff+ulWziC2Ld1rPcIxtk5CT4WJ1Mih17jbN4Ras21GuUJsfnQCbNrMu6iDPmZpq/kXQS3UnQT0EVLDIwMjLckZdfAd5B6Go4B+s2BEGD66+u9AxcuTrpH6Vcf4fdmu9/wC0Xl+rH+mp2Y/ePUUL7McAbGXY2tKQbhA/+K+dawLYAFpBCqI05AbAUDljXXYbL6VWatBOUDryqp5D1oDGD9hf6R+gqQKi4Q+Bf6R+gqStA6tLFNilrQROLcLt4i3kuD0I3B6g1nfGOD3MM0OCybK/2Tv7Q5GtSWu3LYYFWAII1BoMiAELJ8Kry69KfxcsEfQaRAO0dfWrjxHsXbaWstkPIbr8OVAsT2cxKEymcbyp0+FAPs4gKGtoMuZCHbntsDyrthDZUs4nMPCmkGNQzdB5U5awdxJPdMWPMqYHoK4OH3GLRbcyZBIM0CMRca8UcwC3haNpBidNtKZcKZnlIBGxA60YwnZrEvACZF/3Rv1q08E7I27cNch2Hw+FBXOznZR78NclLX5t/atKw1hbaqiABVEACuqAKVQLBrtN5opU0CprtJrtB2a5NcJrkUFe7Z9nvpVsMml1NVPXqtZa1jUqV1BAIOhBnaK3QGqt2t7Li+O9teG6Nf6o5Hz86DML0SQswNNv3qOxIkx/nuqYwILo6ENMMTuIM7c6ZVIBYA9PLbUxQS2xQFi3YuTAbP5jN0po4VkK3E8S7qwHMcm6EUxibrMFYmSQQfdTiMVtiHynNPuI1HSghXsSzEsxJJMydda892dWAnb19fOlYqDDfa5jkfPypjJ7W3Kg8EkSY6Rz/wCKIcD4LcxdwInsj23I0A/c1K7N9n7mLYRK2xu5/ReprUOHYJMPbFqyNt/Xq3nQe4bgEw9tbNoAR8fMt51LRAo/Mmu20y+vM0gjMfIcutB1DOpHpVWq1k1UpoCeDPgX+kfoKlrQTDcTTKujbDkOnrUtOKJ0b4D50BRaWpoYvFk6N8B86WOKp0b4D50BIU4tCxxZOjfAfOlrxZOjfAfOgJ0sUMHF06N8B86WOLp0b4D50BKKUooaOLp0b4D510cYTo3wHzoCdKFDBxhOjfAfOujjKdG+A+dAUBpYoV/OE6N8B866OMp0b4D50BWvUL/nSdG+A+de/nSdH+A+dAVmu0J/m9vXR9fIfOlDjVvo/wAB86AmBXaGfzpOj/AfOvfzq30f4D50BOuGhv8AObfR/gPnXDxq30f4D50EHtH2VtYrxexc5MPykc6z/inZ7EWGl0NxRMMuo1ESRuK03+dJ0b4D51xuMW+jfAfOgxx2EBekxOmppt4yxI6+fpWpcQs4S9q9ok9QAD+TUPPA8DP+k/x//VBmjHQBdT5DrVi4J2cQnPjLqW15W86hz/VrpV4wlvCWjKWYPWBP61jn8Qjnx99l2JG+/sig2izxHDooRLtm2gGkOk/rpTq8ZwyjS/a/Gvzr5w7o+Vc7o+VB9GHj2Gb/AMRaA/rXX8683aLC/wDqLP41+dfOfcnyr3cnyoPog9pMJ/6i1+NfnVY/nNj/AM63+IVj3cnyqTko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8" name="AutoShape 4" descr="data:image/jpeg;base64,/9j/4AAQSkZJRgABAQAAAQABAAD/2wCEAAkGBxQTEhUUExQWFhUXGB0aFxgYGBUcGBweGBoXGBodGBgYHCggGBolHRQXITEkJSkrLi4uFx8zODMsNygtLiwBCgoKDAwMEA8PFCwZExkrKysrKysrKysrKysrKysrKysrKyssKysrKysrKysrKysrKysrKysrKysrKysrKysrK//AABEIAL4BCQMBIgACEQEDEQH/xAAcAAABBQEBAQAAAAAAAAAAAAAFAgMEBgcBAAj/xABDEAACAQIEAwUECAUDAQkBAAABAhEAAwQSITEFQVEGEyJhcTKBkdEUI0JSkqGxwQcVcuHwM2LxFiRDRFNUgqLS4hf/xAAUAQEAAAAAAAAAAAAAAAAAAAAA/8QAFBEBAAAAAAAAAAAAAAAAAAAAAP/aAAwDAQACEQMRAD8Ag4DA4YFYMuyjKCAfaBkiV11zbyKLXLdlV7skKfZBgFtvTXT9aicH4XbGR1ct9rUjcrl25aE+unlRLEYZi3ed4FCgx4QYkCZM6jSgbwduzbQHwwx3KgSfZ2jwjw+lELCW2EhVIkj2RuCQeXUUHt4VfDF9ZB0lRvmkRqCASwG+siiVnDMihTdAlmJhQJzEmBJMat+lBKt27ZkBVJUwdBpoD06EU6MOn3F/CKi8PwvchszAjTllAgR1OsAfCgHHO29u3K2B3jzE/ZHzoLTct21EsEAHULVd4p2twtqQircYdAI+MVRuI8SvX/FduaT7I0A9BzqXgsLb7u60rlC5RJjMT09KCfe7buSclm2AP9oJ/Soy9qsSx0S2JEyUWI9TVfMggp0iB5daQ2LcjKTp0oLThO2bg+JUYf0r8qL2+31kDxYaT/tC/vWeJB/Xal2lP586DR7Xb7Ck+KwVHWEP7UZ4d2owV05RlB6MoFZA9uNwY/zavJy/w0G+G3a+6nwWlpYtnZUPuWsLu4+68KzsQBtJ0FdtcSuqPDccDbc0G6/RU+4v4Vr30VPuL+FaxAcYxA9m9cH/ALjSx2gxQ/8AEXPjQbZ9FT7i/hHyr30VPuL+EfKsn4X23xVth3jC4nMMADRfi3HsSyd/Yu/VnXJA8P70GgfRk+4v4R8q99GT7i/hHyrIf+q8YBPekgjoOfTpUfD9q8WpH1xOvPWg2X6Mn3F/CPlSWw6fcT8K1juK7XYxj/rFY6CKj4/juJugLdut6bHX0oNcxONwye2bY9y0ixxDCv7L2T+GsPuNJ3J9SaYaOVB9B9xbOyofcteOGT7i/hHyrB8HxK9bM27txfRjHwq38F/iHcSFxCd4Pvro3vHOgt9/s6GJMqJMxk8wYOusR+ZpWFw1i0xBa37IUCFB8E7nmfHr6inuF9osPiB9XcE81OjfA125wxnZmziDIEA6K0Zo13gRp1NBBfs+jk3MwOca+HwkaEACdF0E9ZNRrXALeYAXQWE/ZUncMfPSVjpPnVoywI2AEChmH4UVvG8XlmBBEQIOWANdAMv50A3C4WxZzeMNAAEgGAJgCNzofhQf6J5r+BasmJ4Y7F/rFGcAEd3yEx9vfWq/9Fb/AMw/D+9A/hOCGVuG59iAoUhdVidGnn1ou2F+q7sR7IGo00/2ilYQjIn9I/SpKxQCbXCHmSyDWSQpzaR1Jk6c/wBhUXi2SwVe7cByyYI8WrBjlXaNAPnRPjfFBh7ZbdtlHU8qz3GWrt7NcuakmNdIJ5AUD3GuP3cUDlOVB9kc/WhV6yF38JIEcxSY7m5DDNrsdKsN3hFq6FuZwFEAgHxT/tFAGxOAc5GykZoA86lMLDIVIYuNBrABHOrvxYomHW2E9lRkPOY0iqYOE5lYtJubhV1LT58qAb9HVTB3A11pRsC4gW3bylZLN1/YVNGEyZLt4MUMqxy7FdgR0pnG41QqrbJj2mB0WennQCGHurwmpX0dmXPB03PKKayidJMb0HcPbLgoCNNZJ260l01hTIGx609gde9E/Y036imVt9KB3EXIVLeg0ljzPQE9BSWsnKGOg5T9o+VdtSGUwGYHQHUadZoxxOzaz58RcLXCoJt2gMo9G2HuoA7iAsbnWpi3SPDYlmI8bZYPoCdAK9icYC0W1CWwIAjxf+48zXuG4C/in7u2Cx5nYAdSaCNcY6Z4Y85Ovxqz9gBmvNbysbbqZkaA7b1bOAfw/sWRN761/P2R6CrXYwiIIRQo6AAUGMdouCvh3IghBMDl6UGvYYEgo41EkHQqeczvW9cR4el5crgGs17T9iWQFrYkb0FSvcNueJli4oEllIjz03qILmoJ1gQBSXQoYGYaQdx7q6ikgAADUyfmaB63bzW2yAEjU6eMDn6ioBiam2r4tQbZBuc26eQHOvYu8l0ZgoS5zA9lupHQ0ELNHvpSn3a0yTSw0nXpQPmFMhp8xNHOD9q8RhyAGzp9xunkdxVbOlOi5t5aedBsHBe2OHvwC3dv91v2POjj4lBMsogSdRt1rBbsAxsfKrBg+1MEB0BBUqWJ2zLbTMPDO1ufeaDW2NVH6Qn3l+IqwXEN6ymRlhgPFEiCNSvQ6/8AFU/+RJ94/FvnQTMPwZ8g9k/Vqi6nnJZj4dDrEa8+tdx7DCjvbhnfKgJ1ZmLAf0rJ18/Ku2sBeyKqgxkVdXOXeWIGaRpoDuIqs8W4kGc22NxirgeIrAINwmDmOpDqNvs0BBeINcYuygs2U6wBCsDoCPL461Gw1txclVYAFXIMZTlXxa9SdffvTeItoQigsWcwACIE9PKi3EeE3RcW2pZhl0PTrrzoBLYq02UlAWAC+LIWIUGZBbSSdwTtSeHYTvryOENu0rAannJjSTyqY3AEtktdDQBI1517FKGKLauZZ1J+zPr6UF248q91qFIA0kxHT9KqeE4biYOIDIqxO428o2qfxbGlLGHF1Q/iEkbEDzpfEb9gKxVygygm31nkPOgrWMxl1Q+8PoRqVjy86jPiLGRQLTHLqzdD5xyq1YPhpFlsoF5W8QWfEum/nVfwONOHd4UMG0uJAg+88xQDVYEiCVG8E/EaUxftd24y7bqwIgjyqVxDF2iBlBzTz0id5Aqdwu3bdrVl0OUnlvmOunlHKgFW7t0As05W08Q5esU0uUEkLmWdyTH5UX7aYlTiTbQQltQoA686FWcQygifCw1Xl6+tBHfXQCKUE0AJGm3vqQ2GMBo8J2PWKI9mOBHF38n2Fg3DtA6DzNArs12ZuYxtBltg+K5+y9TWv8G4Raw1sW7SwOZ5nzJqRgcIlpAltQqrsBUiKDwrkUqvUCYpDIDTlcigqfaTslbvKSqwfKss4twprLFTPlW/RVH7c8HDeIac9KDJe4O/6/5rUq7ZzWmuKgUK4U7zqNxO1N4hddPdSExbKjWphWYMfUbUE3hnDhiBkUqLoIygnVgaGYvDG27ow8Skgj0qTwe8UxFpxutxf1qydp8SlrF3Ctpc7iSW1ifuzQVAWGiSCByJ0pwuEPg8R+8Rt6Cl37jM0sczDl/akWsNcfRUJ84oG3uSSTuelcjSlMmU+KJHL502SdutBoP8MuO74VztrbJ/NflRqKzXhHEjhy7QcxXKNtPErTrz8OnrTn84P37nxFBqty6Vs5hqQmnrGlZcuHyk94GkyTI5k6kmrz2nvlcOiq2UsBz10ANVFLzsxVxnzaiTtHSglcN4eqsbquIUeGSJHuoxa4re8DlwVnLGgLGhtrg83FtqT4lB1016eYqxYTg1sx3pjJrl2GnPzoB3GOI3cQotd2ysN4H+aUXtcF7ywiwFcL4gfmNppvHY/PBs+ydAwMER0oRhuNXbAcXMzlm1adug8qArxcm0gs5LbKABlEnLPPrNN4TgVlrM3GAOknn6Ec6f4FfVbxZ7gJvCVWJjpJ5UT4lw2yjG7cEK0AkToeRj30FQt3XS5kUwEzRlMaefnUTCm2y3e8JnRpET5jXnUvjKrbuZVYPPQ6AHaT1objrIFwKummsnQmggXnBGVSVDkT6DqasfD+HxetXFf6hTOeIJaIIE70CCNK6aDYGNT8ql8Pwty+6WQ+XLMDks7x1oIGIGe47kaliT6cv0rmHRc65xpz6Dz03q0cc4B9Etg5gzPC8tOp1qu3LDa9BtJFBzEuzP4dQ3htgGd9AI99a/2Q4EuFsKseNvE55yeXoKpn8Oez/e3BiXH1dsxbEbtzPoK1ACg5FdiuxXqDkV6K7XqBNcpUVyg5QztDh89hwN6KUllmg+e+M2jbdlIFRe/kRkQneY8qvP8SeH2lcH7R5DeKo4QDrHL+9A/ZxYlPq7cgjxQQffryp7tC5bENqGOxg6bcjUFDr+lIZiTQcssVZXBiD+lPYjE3Lhdsxyg7TEA+Qoh2W4V37uTIt2kJY+fIUKvLDEgEanSgZYARGp5z1/elvf8UwDP+adKaIpDDWgcABnUg+es0jLXeepn0pM0F47V3la/ZQgkJaBMT9r/ioWH4cSWaGygSI86R2huTjDBI+qQfATRC0ctqVN0EgQp29R1oLB2WuhwobV1G8yd9J6UY4zgy6yokjl1HSqshu4dO/tsH0hgQoiKsHBLjXbQuXtCduXwNAKwHD0YqzMVM7RzHKKn43BAhyoAOveAgSxA0Inl6UvjTqrIGddNd4b1HX0pleHsbq3lJuI2+sHXlHKgDcCsHM1y59XGwBHwA5VZlv3cjMRKQNGg7/qab7QcL1DIAq/bjn6/OjVhAtpQeYAHMD50FJ492dYsbiCARmbbSOUdarZtlmOYkHqRy6+VanxbDP3RVDq2haBoOdUP+S3PEUvIcpMyYB6AE6E0AV7rJlmGAmAdf709gyyIXXQk6GNusfOvHA3XhBZIbr1o5guyWKurqgBMAMzaAD/AGjegC4i21wqXLMRuT58hyqy8C7GXLpm6uS1vM+I+g5etWHgfY3u2DXn7yNQgEKD186toFAzg8GlpFRBlVRAAqQK9XRQcivRXa7QJivRSq5QJr1dNeoEmkXGgE9KcqJxQxaf0NBk3bTiZu3SFVQBz51WX09+/nRbjtkrcM6yZobeAhYBnnPrQR1sDQ8tfd61JwGCnUEEgNmEeyNgZrlxMwCiNDr1k8qLXsSLdq4EU920W+WrATM+RoI2L4j3WH+i2PtnNdbmfIUEuA6SpHXQ704DBmNfWiGI4vetqgR1AyDkDzM6kb0AdF30O3nTMeVErnGbjiHYHzygH8hUBXOaemtBK4NdtrczXQMuVhBWROU5dIPOOVNfTj9xfwJ/9aYaT7zS8vr+VBY+JYn/ALTcXIJIUZp19kddqL8Fw91vFlW4dpZxlUcgooR2iw6jFS05WRCY32/tUa2hfw2rhVVE6wPfQWrGcODuAiwQPEpPhHzPlRT+cgEWRakJCtMgD0HOgPDeI2kwzIWPeEjb2usg1J4Hxh8twi21xywhmHhjbegd4+HW4JtKFJ0ckmPlXWN5TZC31zMduQB6GnOJ8Te7NpmtiQDl3Hnr1pOLsWy9lbYObLlIGuWYgnrQP8Rv3hcy3J1EIyewZ50Rwl2/AtMyk8mIrmEwgturM73FGgUiSCOtT8St3MWtjNbIgjmI6Cgj467dtMi3D4DuV6+hobfFtjlzDKDJWBz55aKYpxiLMWwSEaGE66bgHrUfi/AkLoLfgY66yfUUBK93S2c9kLmOgOgJ5fGiXBLbi2C4gnlMkepqnYnAhr9q3bdiBcAJnTQSYG3KtBWgUK7XKFYntNhLbZXxFoHoWH59KAvXRTeHvK6hlIZTqCDIPvpyg7Xq9XqD1erteoOUkilGuGgTTdxJ0O1O1ygxjtNYFvE3FOuU8/PahlqxIBIOUAkkbz9lavf8SeEE5b6LJ2cjy2MVU+GcMYgs027SmbjMSJ56dWO1BC4daAlolj4ba+fNiegqHisQ7QmaQmi9PMxzPnU/i2NAUZBBuAwo/wC7SdB6nrQNlgb/AJ0DTmTzNcY6a7edO3JjMRPnRbhiWbaC7fXOT7FvfUc26UAFbJ0OUheZjT3VxjvGlEeIcQuYh8zaKo0VRAAG2goeN9aBDda5NSzhfGczBVmM2/pHWmO7X7/5Ggt/bi1Fyw/W3Hwj50JvZcsyvKQP1nmasnb+3OHsN0In3rQXh3CFvKsXFkasvQfuaBzhDs10LZtoD95xJI9+lS8deuIjWrmZXD5wc0COgApHE+0Tf6dq33YWBmiD6io12whtMzXGuXyfCoBPxoHcRgntpavkKyN4iNJ8/WiK4Qsv0qyzKgbQGdhr8KArjDcRLdwmFMDbSd6eTHugZFclNRlO0elBZcdi7lzCi5aZmGaWB9oGdxHIUvhnarugtoBmE6sx1E71TximEhWInoSB8K8lxjznrQX7h3aK3bUgKR4ydI1k7nrSOMceS9kKllKz7JEkGqPabcSfKpGGHTluDt76C2WsfmNlh4O7f2fvBtJPU1dOOcRNiw90LmyiYrNcKxUK2xBg7Eb6R7q0XidvvcI4+8n6igCHjpx2Dv27cpfNswB+UGsYyQSrLDD2gRqD51csF3lgZ1bKVMKRz6iiDYrD4sKMbYGYmO+t+F/UxvQGP4NX2OHvJrlW54egkAkCtDqjcE41hMEgs2rbi0CZc6knmzczV1w95XUMpBVhII5g0Dor0V4V2gi4/HC0JNZ/xz+I722K21X31fOKYDvUiYPWsm472CxgdilsXB1VhPwagmYL+Kt0H62yrjqpg/npVkwH8S8Jc9vPbP8AuE/mtZFjOFX7Ri5ZuIfNT+u1M2cOxbQUG8f9X4TLPeg+4zQviH8RsJbWQHcxMBY/M1RODdn7t7YH5VaD/DRXSGchuu9Ax/8A0vvkbJZgg6BoMj3UMDYzEXlfF2R3MEpbLBLcjbSdasHZr+HQw93vLt0XFGy5Y+OutVrtjgrzXnuXXUCTkTMZCjYgbAEUAzjCm65fJlOxCDwgDQEdBQ02BqZGh1jpXrh8MhjMwRrqBzruFvwxLAEFTuN9NKCKLehP/HxrtsypG53HlUq1cu33VR4i2gGgAjyFT8F2YvXFZrWRoMEBhOnSd6AGpKggaE7+nSuC3uTB9TvT+Pwr2nKXFKsNwf2pVh7eQ23QmTIcESp8uo8qCK3jM5tdobYelNfRz1HxpbAAFQZE7xFNa9aDWO0uB73BFRuFDD3AVQMJjiFCrCdWA8R8q1nDCUUdVH6VmPHeHfRsQV1yNLr+4/Ogg37rOxckkab7xsKfTFMonMQ06dYpNkRJI3/Kk8+poEhp33Jmf7V3PpH50idf7UoLy5df0oFoalWrZzDKARmnTfXkfKo1lyNgP18qft3NDoBPxPvoHyhVgh2ViQIH5U/dTxHL7Laj0NOYa940tkq6D2iRI6wp38qmLxFmLXCqqoBCBRyoCfAeFs0F2hCdFjU+dXS1jLTFrGYZsug6g1QTxy4bDInhKkEHnBOo+FC+F38uKtMZJzjWeZ0PrvQKYNaa4jD2WIIPkdPSRzpWJtglBEAgEHkf70c7S8SzYxrJVeSgxvmGkmhmHw022tsQLltjHQdR+dAhrYG5DHYxoAPPrWi9inJwlueUj4Gs0ZI9qYG89elaX2JB+hWZ6GPSTFAdr1ertByvGvV40DdxA2hAPqAaHtwLDkz3KT1AolTGOv5LbMeQP9qBVnDqghVAHlS6oL9uLyDL3S3GUEsZjSdNAKt3AeKLibCXlGXMNQeRGhFBNupII6ise7WYucVcI6d2fQDl761/FXlRGZjCqJJrC+I37dx7jWyQGcxPP0oB4Q6BYETr6a1xB3hPi16Hb40pgRqBGmnzpmFIII8U6GdI8xQO4VntXJUHMoIPvEH9aiqSNiVJPIkU9iLpYDMTIEeoG00wR/goCQxod8l9iU2D7sp2HqKYxPD7isVyyOREQR1FQS+tTbpNy0rNGa3p5lTt8DpQRSgEA7+Ue6mopYbWf+Ka78dKDccJ7C/0j9BQ7tPwUYm1p7a6of299EcH7C/0j9BUgUGR3EZWKsCCNwajFCT7/dV57ecGLJ39seJPbA5r19RVItZQJ1g9I/SgRbO3noCOtSNVYqTJUwen9xSO7X2S2xkaU4bM6gg9daB8X0O9oEjcglSemg0FLVbZEy66TqAfdSsBgmYwoBMGd+nWi2BwNqyGuXnW4be1tdZJ5GgjYDhjOMymE5sRH/NL4rcXRF0VN/MmnHx73PrbvhtrpbtL15U52Ywdu4MQ2IMIFHODO8jrQCsRiTlG0jbz9aKW2svisK1nw5mU3EI2ZY1B86CtGukCTGbpOlS+EkJdW4w9jUCgd7Q5jirzEEMH0nlHsmKd4tjO9YXMoBZRmI5sNDPntXsdi2vqS5+sRtDzKnkesVBkqCDvoSDrQSkttcYIpOa6QAPM6E+7WtiwWHFu2ltdlUKPdWddgMIXxJuEeG2unSW/tWlCgVXq4K7NB6uE14mmsTeCKXYwqiSaByqr2/4iLdkJIl2EjyG9Ixnbi2B9WjMTtMAVS8fi/pN8G5rcjUg+EeYHlQLbFKxC5QGKNmKzoIJXMD/mtaD2OsomEtKnST6nU/nWZXsWAStoeBRBJ1LnmT5Ub7Oi9dKmySQhlhMCelBK/iTjrniteIWwoJ0OVpMan9qzprcgHSPhWs9rOMi1bRLiBu8Hi8j0P+cqy/EWQWMaL0HIUERn03M/lTbinm5Ry5V6+3IhSN550EYgzNJC60snWSJ0pKrO3w9KDj251n+3rT1h8omN+us0wG604kR5b0D+AwZxF63aUau0eg3Y/Cat3/TljpUz+HXAyinEOIa54bYI1C8z76nd0KAvg/YX+kfoKkCo+D9hf6R+gqQKBRUEEHY1mHafgxw105f9JzKHoehrUVqNxXhyX7bW3Gh2PMHkRQZItktrv1qQl0KPAqzyY66+VPY/AXMNcKP08J5EdaZDNsonmSB+nlQE8HavXlm4+S0JljoPQD7RqLYCqzEAi0vxbpXsXfJNvMxK5Np08/2pKhcgBkEk5ehjeaB2/i87BiIUgLA2Ec/3pi4WEiZHwpzDYbOQg3ifLTrTRHnPp/mlBJwcEywlPtT+gPWkX3APh9mR8OVdViFAOu8A8vPSl4U2wwLqWWDmQGDtyNA5g3+sykSrkjTQwaYcrGkkgxqZmDFKwrBTnkkgaTtJ2qzdiuA99cF+4Pq0PhEe0w5+YFBbex/Cvo+GVSIdvG/qeXuGlHKTXRQdr1crtB40G7YWi2DvBd8s/DWjNIu2wwKkaEEH0OlBiKksdImJkxFM2LkMQomQZbmamcWwDYa49g8j4T1XlUNHO0hRzby8vOgVZSBJ8I5HmfQc6NcJ4y2Fwz9xANx2kvqZgAH4UAvXJ22AhfTznnXblwlcpOp2+EUBzH4ojDWxfY3HaSrDzPP0qv4nYEHQ7gco60c7Sw2FwTrAOQrr1H76GhfZ3EgX0t3AGtu2T+mdj8aAdplzkwGJUR+e9RgwhjPMBff+ulWziC2Ld1rPcIxtk5CT4WJ1Mih17jbN4Ras21GuUJsfnQCbNrMu6iDPmZpq/kXQS3UnQT0EVLDIwMjLckZdfAd5B6Go4B+s2BEGD66+u9AxcuTrpH6Vcf4fdmu9/wC0Xl+rH+mp2Y/ePUUL7McAbGXY2tKQbhA/+K+dawLYAFpBCqI05AbAUDljXXYbL6VWatBOUDryqp5D1oDGD9hf6R+gqQKi4Q+Bf6R+gqStA6tLFNilrQROLcLt4i3kuD0I3B6g1nfGOD3MM0OCybK/2Tv7Q5GtSWu3LYYFWAII1BoMiAELJ8Kry69KfxcsEfQaRAO0dfWrjxHsXbaWstkPIbr8OVAsT2cxKEymcbyp0+FAPs4gKGtoMuZCHbntsDyrthDZUs4nMPCmkGNQzdB5U5awdxJPdMWPMqYHoK4OH3GLRbcyZBIM0CMRca8UcwC3haNpBidNtKZcKZnlIBGxA60YwnZrEvACZF/3Rv1q08E7I27cNch2Hw+FBXOznZR78NclLX5t/atKw1hbaqiABVEACuqAKVQLBrtN5opU0CprtJrtB2a5NcJrkUFe7Z9nvpVsMml1NVPXqtZa1jUqV1BAIOhBnaK3QGqt2t7Li+O9teG6Nf6o5Hz86DML0SQswNNv3qOxIkx/nuqYwILo6ENMMTuIM7c6ZVIBYA9PLbUxQS2xQFi3YuTAbP5jN0po4VkK3E8S7qwHMcm6EUxibrMFYmSQQfdTiMVtiHynNPuI1HSghXsSzEsxJJMydda892dWAnb19fOlYqDDfa5jkfPypjJ7W3Kg8EkSY6Rz/wCKIcD4LcxdwInsj23I0A/c1K7N9n7mLYRK2xu5/ReprUOHYJMPbFqyNt/Xq3nQe4bgEw9tbNoAR8fMt51LRAo/Mmu20y+vM0gjMfIcutB1DOpHpVWq1k1UpoCeDPgX+kfoKlrQTDcTTKujbDkOnrUtOKJ0b4D50BRaWpoYvFk6N8B86WOKp0b4D50BIU4tCxxZOjfAfOlrxZOjfAfOgJ0sUMHF06N8B86WOLp0b4D50BKKUooaOLp0b4D510cYTo3wHzoCdKFDBxhOjfAfOujjKdG+A+dAUBpYoV/OE6N8B866OMp0b4D50BWvUL/nSdG+A+de/nSdH+A+dAVmu0J/m9vXR9fIfOlDjVvo/wAB86AmBXaGfzpOj/AfOvfzq30f4D50BOuGhv8AObfR/gPnXDxq30f4D50EHtH2VtYrxexc5MPykc6z/inZ7EWGl0NxRMMuo1ESRuK03+dJ0b4D51xuMW+jfAfOgxx2EBekxOmppt4yxI6+fpWpcQs4S9q9ok9QAD+TUPPA8DP+k/x//VBmjHQBdT5DrVi4J2cQnPjLqW15W86hz/VrpV4wlvCWjKWYPWBP61jn8Qjnx99l2JG+/sig2izxHDooRLtm2gGkOk/rpTq8ZwyjS/a/Gvzr5w7o+Vc7o+VB9GHj2Gb/AMRaA/rXX8683aLC/wDqLP41+dfOfcnyr3cnyoPog9pMJ/6i1+NfnVY/nNj/AM63+IVj3cnyqTko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0" name="Picture 6" descr="http://www.smjonline.org/articles/2013/16/1/images/SahelMedJ_2013_16_1_35_112075_u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524000"/>
            <a:ext cx="6896100" cy="4962526"/>
          </a:xfrm>
          <a:prstGeom prst="rect">
            <a:avLst/>
          </a:prstGeom>
          <a:noFill/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Basics Chest Xray: Dr Sheetu Singh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Tree in bud appearance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b="1" dirty="0" smtClean="0"/>
              <a:t>Infective </a:t>
            </a:r>
            <a:r>
              <a:rPr lang="en-US" b="1" dirty="0" err="1" smtClean="0"/>
              <a:t>bronchiolitis</a:t>
            </a:r>
            <a:endParaRPr lang="en-US" b="1" dirty="0" smtClean="0"/>
          </a:p>
          <a:p>
            <a:r>
              <a:rPr lang="en-US" dirty="0" smtClean="0"/>
              <a:t>Pulmonary tuberculosis</a:t>
            </a:r>
          </a:p>
          <a:p>
            <a:r>
              <a:rPr lang="en-US" dirty="0" smtClean="0"/>
              <a:t>MAC</a:t>
            </a:r>
          </a:p>
          <a:p>
            <a:r>
              <a:rPr lang="en-US" dirty="0" smtClean="0"/>
              <a:t>Viral pneumonia</a:t>
            </a:r>
          </a:p>
          <a:p>
            <a:r>
              <a:rPr lang="en-US" dirty="0" smtClean="0"/>
              <a:t>Fungal infection – </a:t>
            </a:r>
            <a:r>
              <a:rPr lang="en-US" dirty="0" err="1" smtClean="0"/>
              <a:t>aspergillus</a:t>
            </a:r>
            <a:endParaRPr lang="en-US" dirty="0" smtClean="0"/>
          </a:p>
          <a:p>
            <a:r>
              <a:rPr lang="en-US" dirty="0" smtClean="0"/>
              <a:t>ABPA</a:t>
            </a:r>
          </a:p>
          <a:p>
            <a:r>
              <a:rPr lang="en-US" dirty="0" smtClean="0"/>
              <a:t>PCP</a:t>
            </a:r>
          </a:p>
          <a:p>
            <a:pPr>
              <a:buNone/>
            </a:pPr>
            <a:r>
              <a:rPr lang="en-US" b="1" dirty="0" smtClean="0"/>
              <a:t>Congenital</a:t>
            </a:r>
          </a:p>
          <a:p>
            <a:r>
              <a:rPr lang="en-US" dirty="0" smtClean="0"/>
              <a:t>Cystic fibrosis</a:t>
            </a:r>
          </a:p>
          <a:p>
            <a:pPr>
              <a:buNone/>
            </a:pPr>
            <a:r>
              <a:rPr lang="en-US" b="1" dirty="0" err="1" smtClean="0"/>
              <a:t>Bronchiolitis</a:t>
            </a:r>
            <a:endParaRPr lang="en-US" b="1" dirty="0" smtClean="0"/>
          </a:p>
          <a:p>
            <a:pPr>
              <a:buNone/>
            </a:pPr>
            <a:r>
              <a:rPr lang="en-US" b="1" dirty="0" err="1" smtClean="0"/>
              <a:t>Neoplastic</a:t>
            </a:r>
            <a:endParaRPr lang="en-US" b="1" dirty="0" smtClean="0"/>
          </a:p>
          <a:p>
            <a:r>
              <a:rPr lang="en-US" dirty="0" err="1" smtClean="0"/>
              <a:t>Bronchioalveolar</a:t>
            </a:r>
            <a:r>
              <a:rPr lang="en-US" dirty="0" smtClean="0"/>
              <a:t> carcinoma</a:t>
            </a:r>
          </a:p>
        </p:txBody>
      </p:sp>
      <p:sp>
        <p:nvSpPr>
          <p:cNvPr id="4" name="Rectangle 3"/>
          <p:cNvSpPr/>
          <p:nvPr/>
        </p:nvSpPr>
        <p:spPr>
          <a:xfrm>
            <a:off x="163245" y="152400"/>
            <a:ext cx="979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dirty="0" smtClean="0"/>
              <a:t>10. Lung</a:t>
            </a:r>
            <a:endParaRPr lang="en-US" dirty="0"/>
          </a:p>
        </p:txBody>
      </p:sp>
      <p:sp>
        <p:nvSpPr>
          <p:cNvPr id="6146" name="AutoShape 2" descr="data:image/jpeg;base64,/9j/4AAQSkZJRgABAQAAAQABAAD/2wCEAAkGBxQTEhUUExQWFhUXGB0aFxgYGBUcGBweGBoXGBodGBgYHCggGBolHRQXITEkJSkrLi4uFx8zODMsNygtLiwBCgoKDAwMEA8PFCwZExkrKysrKysrKysrKysrKysrKysrKyssKysrKysrKysrKysrKysrKysrKysrKysrKysrK//AABEIAL4BCQMBIgACEQEDEQH/xAAcAAABBQEBAQAAAAAAAAAAAAAFAgMEBgcBAAj/xABDEAACAQIEAwUECAUDAQkBAAABAhEAAwQSITEFQVEGEyJhcTKBkdEUI0JSkqGxwQcVcuHwM2LxFiRDRFNUgqLS4hf/xAAUAQEAAAAAAAAAAAAAAAAAAAAA/8QAFBEBAAAAAAAAAAAAAAAAAAAAAP/aAAwDAQACEQMRAD8Ag4DA4YFYMuyjKCAfaBkiV11zbyKLXLdlV7skKfZBgFtvTXT9aicH4XbGR1ct9rUjcrl25aE+unlRLEYZi3ed4FCgx4QYkCZM6jSgbwduzbQHwwx3KgSfZ2jwjw+lELCW2EhVIkj2RuCQeXUUHt4VfDF9ZB0lRvmkRqCASwG+siiVnDMihTdAlmJhQJzEmBJMat+lBKt27ZkBVJUwdBpoD06EU6MOn3F/CKi8PwvchszAjTllAgR1OsAfCgHHO29u3K2B3jzE/ZHzoLTct21EsEAHULVd4p2twtqQircYdAI+MVRuI8SvX/FduaT7I0A9BzqXgsLb7u60rlC5RJjMT09KCfe7buSclm2AP9oJ/Soy9qsSx0S2JEyUWI9TVfMggp0iB5daQ2LcjKTp0oLThO2bg+JUYf0r8qL2+31kDxYaT/tC/vWeJB/Xal2lP586DR7Xb7Ck+KwVHWEP7UZ4d2owV05RlB6MoFZA9uNwY/zavJy/w0G+G3a+6nwWlpYtnZUPuWsLu4+68KzsQBtJ0FdtcSuqPDccDbc0G6/RU+4v4Vr30VPuL+FaxAcYxA9m9cH/ALjSx2gxQ/8AEXPjQbZ9FT7i/hHyr30VPuL+EfKsn4X23xVth3jC4nMMADRfi3HsSyd/Yu/VnXJA8P70GgfRk+4v4R8q99GT7i/hHyrIf+q8YBPekgjoOfTpUfD9q8WpH1xOvPWg2X6Mn3F/CPlSWw6fcT8K1juK7XYxj/rFY6CKj4/juJugLdut6bHX0oNcxONwye2bY9y0ixxDCv7L2T+GsPuNJ3J9SaYaOVB9B9xbOyofcteOGT7i/hHyrB8HxK9bM27txfRjHwq38F/iHcSFxCd4Pvro3vHOgt9/s6GJMqJMxk8wYOusR+ZpWFw1i0xBa37IUCFB8E7nmfHr6inuF9osPiB9XcE81OjfA125wxnZmziDIEA6K0Zo13gRp1NBBfs+jk3MwOca+HwkaEACdF0E9ZNRrXALeYAXQWE/ZUncMfPSVjpPnVoywI2AEChmH4UVvG8XlmBBEQIOWANdAMv50A3C4WxZzeMNAAEgGAJgCNzofhQf6J5r+BasmJ4Y7F/rFGcAEd3yEx9vfWq/9Fb/AMw/D+9A/hOCGVuG59iAoUhdVidGnn1ou2F+q7sR7IGo00/2ilYQjIn9I/SpKxQCbXCHmSyDWSQpzaR1Jk6c/wBhUXi2SwVe7cByyYI8WrBjlXaNAPnRPjfFBh7ZbdtlHU8qz3GWrt7NcuakmNdIJ5AUD3GuP3cUDlOVB9kc/WhV6yF38JIEcxSY7m5DDNrsdKsN3hFq6FuZwFEAgHxT/tFAGxOAc5GykZoA86lMLDIVIYuNBrABHOrvxYomHW2E9lRkPOY0iqYOE5lYtJubhV1LT58qAb9HVTB3A11pRsC4gW3bylZLN1/YVNGEyZLt4MUMqxy7FdgR0pnG41QqrbJj2mB0WennQCGHurwmpX0dmXPB03PKKayidJMb0HcPbLgoCNNZJ260l01hTIGx609gde9E/Y036imVt9KB3EXIVLeg0ljzPQE9BSWsnKGOg5T9o+VdtSGUwGYHQHUadZoxxOzaz58RcLXCoJt2gMo9G2HuoA7iAsbnWpi3SPDYlmI8bZYPoCdAK9icYC0W1CWwIAjxf+48zXuG4C/in7u2Cx5nYAdSaCNcY6Z4Y85Ovxqz9gBmvNbysbbqZkaA7b1bOAfw/sWRN761/P2R6CrXYwiIIRQo6AAUGMdouCvh3IghBMDl6UGvYYEgo41EkHQqeczvW9cR4el5crgGs17T9iWQFrYkb0FSvcNueJli4oEllIjz03qILmoJ1gQBSXQoYGYaQdx7q6ikgAADUyfmaB63bzW2yAEjU6eMDn6ioBiam2r4tQbZBuc26eQHOvYu8l0ZgoS5zA9lupHQ0ELNHvpSn3a0yTSw0nXpQPmFMhp8xNHOD9q8RhyAGzp9xunkdxVbOlOi5t5aedBsHBe2OHvwC3dv91v2POjj4lBMsogSdRt1rBbsAxsfKrBg+1MEB0BBUqWJ2zLbTMPDO1ufeaDW2NVH6Qn3l+IqwXEN6ymRlhgPFEiCNSvQ6/8AFU/+RJ94/FvnQTMPwZ8g9k/Vqi6nnJZj4dDrEa8+tdx7DCjvbhnfKgJ1ZmLAf0rJ18/Ku2sBeyKqgxkVdXOXeWIGaRpoDuIqs8W4kGc22NxirgeIrAINwmDmOpDqNvs0BBeINcYuygs2U6wBCsDoCPL461Gw1txclVYAFXIMZTlXxa9SdffvTeItoQigsWcwACIE9PKi3EeE3RcW2pZhl0PTrrzoBLYq02UlAWAC+LIWIUGZBbSSdwTtSeHYTvryOENu0rAannJjSTyqY3AEtktdDQBI1517FKGKLauZZ1J+zPr6UF248q91qFIA0kxHT9KqeE4biYOIDIqxO428o2qfxbGlLGHF1Q/iEkbEDzpfEb9gKxVygygm31nkPOgrWMxl1Q+8PoRqVjy86jPiLGRQLTHLqzdD5xyq1YPhpFlsoF5W8QWfEum/nVfwONOHd4UMG0uJAg+88xQDVYEiCVG8E/EaUxftd24y7bqwIgjyqVxDF2iBlBzTz0id5Aqdwu3bdrVl0OUnlvmOunlHKgFW7t0As05W08Q5esU0uUEkLmWdyTH5UX7aYlTiTbQQltQoA686FWcQygifCw1Xl6+tBHfXQCKUE0AJGm3vqQ2GMBo8J2PWKI9mOBHF38n2Fg3DtA6DzNArs12ZuYxtBltg+K5+y9TWv8G4Raw1sW7SwOZ5nzJqRgcIlpAltQqrsBUiKDwrkUqvUCYpDIDTlcigqfaTslbvKSqwfKss4twprLFTPlW/RVH7c8HDeIac9KDJe4O/6/5rUq7ZzWmuKgUK4U7zqNxO1N4hddPdSExbKjWphWYMfUbUE3hnDhiBkUqLoIygnVgaGYvDG27ow8Skgj0qTwe8UxFpxutxf1qydp8SlrF3Ctpc7iSW1ifuzQVAWGiSCByJ0pwuEPg8R+8Rt6Cl37jM0sczDl/akWsNcfRUJ84oG3uSSTuelcjSlMmU+KJHL502SdutBoP8MuO74VztrbJ/NflRqKzXhHEjhy7QcxXKNtPErTrz8OnrTn84P37nxFBqty6Vs5hqQmnrGlZcuHyk94GkyTI5k6kmrz2nvlcOiq2UsBz10ANVFLzsxVxnzaiTtHSglcN4eqsbquIUeGSJHuoxa4re8DlwVnLGgLGhtrg83FtqT4lB1016eYqxYTg1sx3pjJrl2GnPzoB3GOI3cQotd2ysN4H+aUXtcF7ywiwFcL4gfmNppvHY/PBs+ydAwMER0oRhuNXbAcXMzlm1adug8qArxcm0gs5LbKABlEnLPPrNN4TgVlrM3GAOknn6Ec6f4FfVbxZ7gJvCVWJjpJ5UT4lw2yjG7cEK0AkToeRj30FQt3XS5kUwEzRlMaefnUTCm2y3e8JnRpET5jXnUvjKrbuZVYPPQ6AHaT1objrIFwKummsnQmggXnBGVSVDkT6DqasfD+HxetXFf6hTOeIJaIIE70CCNK6aDYGNT8ql8Pwty+6WQ+XLMDks7x1oIGIGe47kaliT6cv0rmHRc65xpz6Dz03q0cc4B9Etg5gzPC8tOp1qu3LDa9BtJFBzEuzP4dQ3htgGd9AI99a/2Q4EuFsKseNvE55yeXoKpn8Oez/e3BiXH1dsxbEbtzPoK1ACg5FdiuxXqDkV6K7XqBNcpUVyg5QztDh89hwN6KUllmg+e+M2jbdlIFRe/kRkQneY8qvP8SeH2lcH7R5DeKo4QDrHL+9A/ZxYlPq7cgjxQQffryp7tC5bENqGOxg6bcjUFDr+lIZiTQcssVZXBiD+lPYjE3Lhdsxyg7TEA+Qoh2W4V37uTIt2kJY+fIUKvLDEgEanSgZYARGp5z1/elvf8UwDP+adKaIpDDWgcABnUg+es0jLXeepn0pM0F47V3la/ZQgkJaBMT9r/ioWH4cSWaGygSI86R2huTjDBI+qQfATRC0ctqVN0EgQp29R1oLB2WuhwobV1G8yd9J6UY4zgy6yokjl1HSqshu4dO/tsH0hgQoiKsHBLjXbQuXtCduXwNAKwHD0YqzMVM7RzHKKn43BAhyoAOveAgSxA0Inl6UvjTqrIGddNd4b1HX0pleHsbq3lJuI2+sHXlHKgDcCsHM1y59XGwBHwA5VZlv3cjMRKQNGg7/qab7QcL1DIAq/bjn6/OjVhAtpQeYAHMD50FJ492dYsbiCARmbbSOUdarZtlmOYkHqRy6+VanxbDP3RVDq2haBoOdUP+S3PEUvIcpMyYB6AE6E0AV7rJlmGAmAdf709gyyIXXQk6GNusfOvHA3XhBZIbr1o5guyWKurqgBMAMzaAD/AGjegC4i21wqXLMRuT58hyqy8C7GXLpm6uS1vM+I+g5etWHgfY3u2DXn7yNQgEKD186toFAzg8GlpFRBlVRAAqQK9XRQcivRXa7QJivRSq5QJr1dNeoEmkXGgE9KcqJxQxaf0NBk3bTiZu3SFVQBz51WX09+/nRbjtkrcM6yZobeAhYBnnPrQR1sDQ8tfd61JwGCnUEEgNmEeyNgZrlxMwCiNDr1k8qLXsSLdq4EU920W+WrATM+RoI2L4j3WH+i2PtnNdbmfIUEuA6SpHXQ704DBmNfWiGI4vetqgR1AyDkDzM6kb0AdF30O3nTMeVErnGbjiHYHzygH8hUBXOaemtBK4NdtrczXQMuVhBWROU5dIPOOVNfTj9xfwJ/9aYaT7zS8vr+VBY+JYn/ALTcXIJIUZp19kddqL8Fw91vFlW4dpZxlUcgooR2iw6jFS05WRCY32/tUa2hfw2rhVVE6wPfQWrGcODuAiwQPEpPhHzPlRT+cgEWRakJCtMgD0HOgPDeI2kwzIWPeEjb2usg1J4Hxh8twi21xywhmHhjbegd4+HW4JtKFJ0ckmPlXWN5TZC31zMduQB6GnOJ8Te7NpmtiQDl3Hnr1pOLsWy9lbYObLlIGuWYgnrQP8Rv3hcy3J1EIyewZ50Rwl2/AtMyk8mIrmEwgturM73FGgUiSCOtT8St3MWtjNbIgjmI6Cgj467dtMi3D4DuV6+hobfFtjlzDKDJWBz55aKYpxiLMWwSEaGE66bgHrUfi/AkLoLfgY66yfUUBK93S2c9kLmOgOgJ5fGiXBLbi2C4gnlMkepqnYnAhr9q3bdiBcAJnTQSYG3KtBWgUK7XKFYntNhLbZXxFoHoWH59KAvXRTeHvK6hlIZTqCDIPvpyg7Xq9XqD1erteoOUkilGuGgTTdxJ0O1O1ygxjtNYFvE3FOuU8/PahlqxIBIOUAkkbz9lavf8SeEE5b6LJ2cjy2MVU+GcMYgs027SmbjMSJ56dWO1BC4daAlolj4ba+fNiegqHisQ7QmaQmi9PMxzPnU/i2NAUZBBuAwo/wC7SdB6nrQNlgb/AJ0DTmTzNcY6a7edO3JjMRPnRbhiWbaC7fXOT7FvfUc26UAFbJ0OUheZjT3VxjvGlEeIcQuYh8zaKo0VRAAG2goeN9aBDda5NSzhfGczBVmM2/pHWmO7X7/5Ggt/bi1Fyw/W3Hwj50JvZcsyvKQP1nmasnb+3OHsN0In3rQXh3CFvKsXFkasvQfuaBzhDs10LZtoD95xJI9+lS8deuIjWrmZXD5wc0COgApHE+0Tf6dq33YWBmiD6io12whtMzXGuXyfCoBPxoHcRgntpavkKyN4iNJ8/WiK4Qsv0qyzKgbQGdhr8KArjDcRLdwmFMDbSd6eTHugZFclNRlO0elBZcdi7lzCi5aZmGaWB9oGdxHIUvhnarugtoBmE6sx1E71TximEhWInoSB8K8lxjznrQX7h3aK3bUgKR4ydI1k7nrSOMceS9kKllKz7JEkGqPabcSfKpGGHTluDt76C2WsfmNlh4O7f2fvBtJPU1dOOcRNiw90LmyiYrNcKxUK2xBg7Eb6R7q0XidvvcI4+8n6igCHjpx2Dv27cpfNswB+UGsYyQSrLDD2gRqD51csF3lgZ1bKVMKRz6iiDYrD4sKMbYGYmO+t+F/UxvQGP4NX2OHvJrlW54egkAkCtDqjcE41hMEgs2rbi0CZc6knmzczV1w95XUMpBVhII5g0Dor0V4V2gi4/HC0JNZ/xz+I722K21X31fOKYDvUiYPWsm472CxgdilsXB1VhPwagmYL+Kt0H62yrjqpg/npVkwH8S8Jc9vPbP8AuE/mtZFjOFX7Ri5ZuIfNT+u1M2cOxbQUG8f9X4TLPeg+4zQviH8RsJbWQHcxMBY/M1RODdn7t7YH5VaD/DRXSGchuu9Ax/8A0vvkbJZgg6BoMj3UMDYzEXlfF2R3MEpbLBLcjbSdasHZr+HQw93vLt0XFGy5Y+OutVrtjgrzXnuXXUCTkTMZCjYgbAEUAzjCm65fJlOxCDwgDQEdBQ02BqZGh1jpXrh8MhjMwRrqBzruFvwxLAEFTuN9NKCKLehP/HxrtsypG53HlUq1cu33VR4i2gGgAjyFT8F2YvXFZrWRoMEBhOnSd6AGpKggaE7+nSuC3uTB9TvT+Pwr2nKXFKsNwf2pVh7eQ23QmTIcESp8uo8qCK3jM5tdobYelNfRz1HxpbAAFQZE7xFNa9aDWO0uB73BFRuFDD3AVQMJjiFCrCdWA8R8q1nDCUUdVH6VmPHeHfRsQV1yNLr+4/Ogg37rOxckkab7xsKfTFMonMQ06dYpNkRJI3/Kk8+poEhp33Jmf7V3PpH50idf7UoLy5df0oFoalWrZzDKARmnTfXkfKo1lyNgP18qft3NDoBPxPvoHyhVgh2ViQIH5U/dTxHL7Laj0NOYa940tkq6D2iRI6wp38qmLxFmLXCqqoBCBRyoCfAeFs0F2hCdFjU+dXS1jLTFrGYZsug6g1QTxy4bDInhKkEHnBOo+FC+F38uKtMZJzjWeZ0PrvQKYNaa4jD2WIIPkdPSRzpWJtglBEAgEHkf70c7S8SzYxrJVeSgxvmGkmhmHw022tsQLltjHQdR+dAhrYG5DHYxoAPPrWi9inJwlueUj4Gs0ZI9qYG89elaX2JB+hWZ6GPSTFAdr1ertByvGvV40DdxA2hAPqAaHtwLDkz3KT1AolTGOv5LbMeQP9qBVnDqghVAHlS6oL9uLyDL3S3GUEsZjSdNAKt3AeKLibCXlGXMNQeRGhFBNupII6ise7WYucVcI6d2fQDl761/FXlRGZjCqJJrC+I37dx7jWyQGcxPP0oB4Q6BYETr6a1xB3hPi16Hb40pgRqBGmnzpmFIII8U6GdI8xQO4VntXJUHMoIPvEH9aiqSNiVJPIkU9iLpYDMTIEeoG00wR/goCQxod8l9iU2D7sp2HqKYxPD7isVyyOREQR1FQS+tTbpNy0rNGa3p5lTt8DpQRSgEA7+Ue6mopYbWf+Ka78dKDccJ7C/0j9BQ7tPwUYm1p7a6of299EcH7C/0j9BUgUGR3EZWKsCCNwajFCT7/dV57ecGLJ39seJPbA5r19RVItZQJ1g9I/SgRbO3noCOtSNVYqTJUwen9xSO7X2S2xkaU4bM6gg9daB8X0O9oEjcglSemg0FLVbZEy66TqAfdSsBgmYwoBMGd+nWi2BwNqyGuXnW4be1tdZJ5GgjYDhjOMymE5sRH/NL4rcXRF0VN/MmnHx73PrbvhtrpbtL15U52Ywdu4MQ2IMIFHODO8jrQCsRiTlG0jbz9aKW2svisK1nw5mU3EI2ZY1B86CtGukCTGbpOlS+EkJdW4w9jUCgd7Q5jirzEEMH0nlHsmKd4tjO9YXMoBZRmI5sNDPntXsdi2vqS5+sRtDzKnkesVBkqCDvoSDrQSkttcYIpOa6QAPM6E+7WtiwWHFu2ltdlUKPdWddgMIXxJuEeG2unSW/tWlCgVXq4K7NB6uE14mmsTeCKXYwqiSaByqr2/4iLdkJIl2EjyG9Ixnbi2B9WjMTtMAVS8fi/pN8G5rcjUg+EeYHlQLbFKxC5QGKNmKzoIJXMD/mtaD2OsomEtKnST6nU/nWZXsWAStoeBRBJ1LnmT5Ub7Oi9dKmySQhlhMCelBK/iTjrniteIWwoJ0OVpMan9qzprcgHSPhWs9rOMi1bRLiBu8Hi8j0P+cqy/EWQWMaL0HIUERn03M/lTbinm5Ry5V6+3IhSN550EYgzNJC60snWSJ0pKrO3w9KDj251n+3rT1h8omN+us0wG604kR5b0D+AwZxF63aUau0eg3Y/Cat3/TljpUz+HXAyinEOIa54bYI1C8z76nd0KAvg/YX+kfoKkCo+D9hf6R+gqQKBRUEEHY1mHafgxw105f9JzKHoehrUVqNxXhyX7bW3Gh2PMHkRQZItktrv1qQl0KPAqzyY66+VPY/AXMNcKP08J5EdaZDNsonmSB+nlQE8HavXlm4+S0JljoPQD7RqLYCqzEAi0vxbpXsXfJNvMxK5Np08/2pKhcgBkEk5ehjeaB2/i87BiIUgLA2Ec/3pi4WEiZHwpzDYbOQg3ifLTrTRHnPp/mlBJwcEywlPtT+gPWkX3APh9mR8OVdViFAOu8A8vPSl4U2wwLqWWDmQGDtyNA5g3+sykSrkjTQwaYcrGkkgxqZmDFKwrBTnkkgaTtJ2qzdiuA99cF+4Pq0PhEe0w5+YFBbex/Cvo+GVSIdvG/qeXuGlHKTXRQdr1crtB40G7YWi2DvBd8s/DWjNIu2wwKkaEEH0OlBiKksdImJkxFM2LkMQomQZbmamcWwDYa49g8j4T1XlUNHO0hRzby8vOgVZSBJ8I5HmfQc6NcJ4y2Fwz9xANx2kvqZgAH4UAvXJ22AhfTznnXblwlcpOp2+EUBzH4ojDWxfY3HaSrDzPP0qv4nYEHQ7gco60c7Sw2FwTrAOQrr1H76GhfZ3EgX0t3AGtu2T+mdj8aAdplzkwGJUR+e9RgwhjPMBff+ulWziC2Ld1rPcIxtk5CT4WJ1Mih17jbN4Ras21GuUJsfnQCbNrMu6iDPmZpq/kXQS3UnQT0EVLDIwMjLckZdfAd5B6Go4B+s2BEGD66+u9AxcuTrpH6Vcf4fdmu9/wC0Xl+rH+mp2Y/ePUUL7McAbGXY2tKQbhA/+K+dawLYAFpBCqI05AbAUDljXXYbL6VWatBOUDryqp5D1oDGD9hf6R+gqQKi4Q+Bf6R+gqStA6tLFNilrQROLcLt4i3kuD0I3B6g1nfGOD3MM0OCybK/2Tv7Q5GtSWu3LYYFWAII1BoMiAELJ8Kry69KfxcsEfQaRAO0dfWrjxHsXbaWstkPIbr8OVAsT2cxKEymcbyp0+FAPs4gKGtoMuZCHbntsDyrthDZUs4nMPCmkGNQzdB5U5awdxJPdMWPMqYHoK4OH3GLRbcyZBIM0CMRca8UcwC3haNpBidNtKZcKZnlIBGxA60YwnZrEvACZF/3Rv1q08E7I27cNch2Hw+FBXOznZR78NclLX5t/atKw1hbaqiABVEACuqAKVQLBrtN5opU0CprtJrtB2a5NcJrkUFe7Z9nvpVsMml1NVPXqtZa1jUqV1BAIOhBnaK3QGqt2t7Li+O9teG6Nf6o5Hz86DML0SQswNNv3qOxIkx/nuqYwILo6ENMMTuIM7c6ZVIBYA9PLbUxQS2xQFi3YuTAbP5jN0po4VkK3E8S7qwHMcm6EUxibrMFYmSQQfdTiMVtiHynNPuI1HSghXsSzEsxJJMydda892dWAnb19fOlYqDDfa5jkfPypjJ7W3Kg8EkSY6Rz/wCKIcD4LcxdwInsj23I0A/c1K7N9n7mLYRK2xu5/ReprUOHYJMPbFqyNt/Xq3nQe4bgEw9tbNoAR8fMt51LRAo/Mmu20y+vM0gjMfIcutB1DOpHpVWq1k1UpoCeDPgX+kfoKlrQTDcTTKujbDkOnrUtOKJ0b4D50BRaWpoYvFk6N8B86WOKp0b4D50BIU4tCxxZOjfAfOlrxZOjfAfOgJ0sUMHF06N8B86WOLp0b4D50BKKUooaOLp0b4D510cYTo3wHzoCdKFDBxhOjfAfOujjKdG+A+dAUBpYoV/OE6N8B866OMp0b4D50BWvUL/nSdG+A+de/nSdH+A+dAVmu0J/m9vXR9fIfOlDjVvo/wAB86AmBXaGfzpOj/AfOvfzq30f4D50BOuGhv8AObfR/gPnXDxq30f4D50EHtH2VtYrxexc5MPykc6z/inZ7EWGl0NxRMMuo1ESRuK03+dJ0b4D51xuMW+jfAfOgxx2EBekxOmppt4yxI6+fpWpcQs4S9q9ok9QAD+TUPPA8DP+k/x//VBmjHQBdT5DrVi4J2cQnPjLqW15W86hz/VrpV4wlvCWjKWYPWBP61jn8Qjnx99l2JG+/sig2izxHDooRLtm2gGkOk/rpTq8ZwyjS/a/Gvzr5w7o+Vc7o+VB9GHj2Gb/AMRaA/rXX8683aLC/wDqLP41+dfOfcnyr3cnyoPog9pMJ/6i1+NfnVY/nNj/AM63+IVj3cnyqTko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8" name="AutoShape 4" descr="data:image/jpeg;base64,/9j/4AAQSkZJRgABAQAAAQABAAD/2wCEAAkGBxQTEhUUExQWFhUXGB0aFxgYGBUcGBweGBoXGBodGBgYHCggGBolHRQXITEkJSkrLi4uFx8zODMsNygtLiwBCgoKDAwMEA8PFCwZExkrKysrKysrKysrKysrKysrKysrKyssKysrKysrKysrKysrKysrKysrKysrKysrKysrK//AABEIAL4BCQMBIgACEQEDEQH/xAAcAAABBQEBAQAAAAAAAAAAAAAFAgMEBgcBAAj/xABDEAACAQIEAwUECAUDAQkBAAABAhEAAwQSITEFQVEGEyJhcTKBkdEUI0JSkqGxwQcVcuHwM2LxFiRDRFNUgqLS4hf/xAAUAQEAAAAAAAAAAAAAAAAAAAAA/8QAFBEBAAAAAAAAAAAAAAAAAAAAAP/aAAwDAQACEQMRAD8Ag4DA4YFYMuyjKCAfaBkiV11zbyKLXLdlV7skKfZBgFtvTXT9aicH4XbGR1ct9rUjcrl25aE+unlRLEYZi3ed4FCgx4QYkCZM6jSgbwduzbQHwwx3KgSfZ2jwjw+lELCW2EhVIkj2RuCQeXUUHt4VfDF9ZB0lRvmkRqCASwG+siiVnDMihTdAlmJhQJzEmBJMat+lBKt27ZkBVJUwdBpoD06EU6MOn3F/CKi8PwvchszAjTllAgR1OsAfCgHHO29u3K2B3jzE/ZHzoLTct21EsEAHULVd4p2twtqQircYdAI+MVRuI8SvX/FduaT7I0A9BzqXgsLb7u60rlC5RJjMT09KCfe7buSclm2AP9oJ/Soy9qsSx0S2JEyUWI9TVfMggp0iB5daQ2LcjKTp0oLThO2bg+JUYf0r8qL2+31kDxYaT/tC/vWeJB/Xal2lP586DR7Xb7Ck+KwVHWEP7UZ4d2owV05RlB6MoFZA9uNwY/zavJy/w0G+G3a+6nwWlpYtnZUPuWsLu4+68KzsQBtJ0FdtcSuqPDccDbc0G6/RU+4v4Vr30VPuL+FaxAcYxA9m9cH/ALjSx2gxQ/8AEXPjQbZ9FT7i/hHyr30VPuL+EfKsn4X23xVth3jC4nMMADRfi3HsSyd/Yu/VnXJA8P70GgfRk+4v4R8q99GT7i/hHyrIf+q8YBPekgjoOfTpUfD9q8WpH1xOvPWg2X6Mn3F/CPlSWw6fcT8K1juK7XYxj/rFY6CKj4/juJugLdut6bHX0oNcxONwye2bY9y0ixxDCv7L2T+GsPuNJ3J9SaYaOVB9B9xbOyofcteOGT7i/hHyrB8HxK9bM27txfRjHwq38F/iHcSFxCd4Pvro3vHOgt9/s6GJMqJMxk8wYOusR+ZpWFw1i0xBa37IUCFB8E7nmfHr6inuF9osPiB9XcE81OjfA125wxnZmziDIEA6K0Zo13gRp1NBBfs+jk3MwOca+HwkaEACdF0E9ZNRrXALeYAXQWE/ZUncMfPSVjpPnVoywI2AEChmH4UVvG8XlmBBEQIOWANdAMv50A3C4WxZzeMNAAEgGAJgCNzofhQf6J5r+BasmJ4Y7F/rFGcAEd3yEx9vfWq/9Fb/AMw/D+9A/hOCGVuG59iAoUhdVidGnn1ou2F+q7sR7IGo00/2ilYQjIn9I/SpKxQCbXCHmSyDWSQpzaR1Jk6c/wBhUXi2SwVe7cByyYI8WrBjlXaNAPnRPjfFBh7ZbdtlHU8qz3GWrt7NcuakmNdIJ5AUD3GuP3cUDlOVB9kc/WhV6yF38JIEcxSY7m5DDNrsdKsN3hFq6FuZwFEAgHxT/tFAGxOAc5GykZoA86lMLDIVIYuNBrABHOrvxYomHW2E9lRkPOY0iqYOE5lYtJubhV1LT58qAb9HVTB3A11pRsC4gW3bylZLN1/YVNGEyZLt4MUMqxy7FdgR0pnG41QqrbJj2mB0WennQCGHurwmpX0dmXPB03PKKayidJMb0HcPbLgoCNNZJ260l01hTIGx609gde9E/Y036imVt9KB3EXIVLeg0ljzPQE9BSWsnKGOg5T9o+VdtSGUwGYHQHUadZoxxOzaz58RcLXCoJt2gMo9G2HuoA7iAsbnWpi3SPDYlmI8bZYPoCdAK9icYC0W1CWwIAjxf+48zXuG4C/in7u2Cx5nYAdSaCNcY6Z4Y85Ovxqz9gBmvNbysbbqZkaA7b1bOAfw/sWRN761/P2R6CrXYwiIIRQo6AAUGMdouCvh3IghBMDl6UGvYYEgo41EkHQqeczvW9cR4el5crgGs17T9iWQFrYkb0FSvcNueJli4oEllIjz03qILmoJ1gQBSXQoYGYaQdx7q6ikgAADUyfmaB63bzW2yAEjU6eMDn6ioBiam2r4tQbZBuc26eQHOvYu8l0ZgoS5zA9lupHQ0ELNHvpSn3a0yTSw0nXpQPmFMhp8xNHOD9q8RhyAGzp9xunkdxVbOlOi5t5aedBsHBe2OHvwC3dv91v2POjj4lBMsogSdRt1rBbsAxsfKrBg+1MEB0BBUqWJ2zLbTMPDO1ufeaDW2NVH6Qn3l+IqwXEN6ymRlhgPFEiCNSvQ6/8AFU/+RJ94/FvnQTMPwZ8g9k/Vqi6nnJZj4dDrEa8+tdx7DCjvbhnfKgJ1ZmLAf0rJ18/Ku2sBeyKqgxkVdXOXeWIGaRpoDuIqs8W4kGc22NxirgeIrAINwmDmOpDqNvs0BBeINcYuygs2U6wBCsDoCPL461Gw1txclVYAFXIMZTlXxa9SdffvTeItoQigsWcwACIE9PKi3EeE3RcW2pZhl0PTrrzoBLYq02UlAWAC+LIWIUGZBbSSdwTtSeHYTvryOENu0rAannJjSTyqY3AEtktdDQBI1517FKGKLauZZ1J+zPr6UF248q91qFIA0kxHT9KqeE4biYOIDIqxO428o2qfxbGlLGHF1Q/iEkbEDzpfEb9gKxVygygm31nkPOgrWMxl1Q+8PoRqVjy86jPiLGRQLTHLqzdD5xyq1YPhpFlsoF5W8QWfEum/nVfwONOHd4UMG0uJAg+88xQDVYEiCVG8E/EaUxftd24y7bqwIgjyqVxDF2iBlBzTz0id5Aqdwu3bdrVl0OUnlvmOunlHKgFW7t0As05W08Q5esU0uUEkLmWdyTH5UX7aYlTiTbQQltQoA686FWcQygifCw1Xl6+tBHfXQCKUE0AJGm3vqQ2GMBo8J2PWKI9mOBHF38n2Fg3DtA6DzNArs12ZuYxtBltg+K5+y9TWv8G4Raw1sW7SwOZ5nzJqRgcIlpAltQqrsBUiKDwrkUqvUCYpDIDTlcigqfaTslbvKSqwfKss4twprLFTPlW/RVH7c8HDeIac9KDJe4O/6/5rUq7ZzWmuKgUK4U7zqNxO1N4hddPdSExbKjWphWYMfUbUE3hnDhiBkUqLoIygnVgaGYvDG27ow8Skgj0qTwe8UxFpxutxf1qydp8SlrF3Ctpc7iSW1ifuzQVAWGiSCByJ0pwuEPg8R+8Rt6Cl37jM0sczDl/akWsNcfRUJ84oG3uSSTuelcjSlMmU+KJHL502SdutBoP8MuO74VztrbJ/NflRqKzXhHEjhy7QcxXKNtPErTrz8OnrTn84P37nxFBqty6Vs5hqQmnrGlZcuHyk94GkyTI5k6kmrz2nvlcOiq2UsBz10ANVFLzsxVxnzaiTtHSglcN4eqsbquIUeGSJHuoxa4re8DlwVnLGgLGhtrg83FtqT4lB1016eYqxYTg1sx3pjJrl2GnPzoB3GOI3cQotd2ysN4H+aUXtcF7ywiwFcL4gfmNppvHY/PBs+ydAwMER0oRhuNXbAcXMzlm1adug8qArxcm0gs5LbKABlEnLPPrNN4TgVlrM3GAOknn6Ec6f4FfVbxZ7gJvCVWJjpJ5UT4lw2yjG7cEK0AkToeRj30FQt3XS5kUwEzRlMaefnUTCm2y3e8JnRpET5jXnUvjKrbuZVYPPQ6AHaT1objrIFwKummsnQmggXnBGVSVDkT6DqasfD+HxetXFf6hTOeIJaIIE70CCNK6aDYGNT8ql8Pwty+6WQ+XLMDks7x1oIGIGe47kaliT6cv0rmHRc65xpz6Dz03q0cc4B9Etg5gzPC8tOp1qu3LDa9BtJFBzEuzP4dQ3htgGd9AI99a/2Q4EuFsKseNvE55yeXoKpn8Oez/e3BiXH1dsxbEbtzPoK1ACg5FdiuxXqDkV6K7XqBNcpUVyg5QztDh89hwN6KUllmg+e+M2jbdlIFRe/kRkQneY8qvP8SeH2lcH7R5DeKo4QDrHL+9A/ZxYlPq7cgjxQQffryp7tC5bENqGOxg6bcjUFDr+lIZiTQcssVZXBiD+lPYjE3Lhdsxyg7TEA+Qoh2W4V37uTIt2kJY+fIUKvLDEgEanSgZYARGp5z1/elvf8UwDP+adKaIpDDWgcABnUg+es0jLXeepn0pM0F47V3la/ZQgkJaBMT9r/ioWH4cSWaGygSI86R2huTjDBI+qQfATRC0ctqVN0EgQp29R1oLB2WuhwobV1G8yd9J6UY4zgy6yokjl1HSqshu4dO/tsH0hgQoiKsHBLjXbQuXtCduXwNAKwHD0YqzMVM7RzHKKn43BAhyoAOveAgSxA0Inl6UvjTqrIGddNd4b1HX0pleHsbq3lJuI2+sHXlHKgDcCsHM1y59XGwBHwA5VZlv3cjMRKQNGg7/qab7QcL1DIAq/bjn6/OjVhAtpQeYAHMD50FJ492dYsbiCARmbbSOUdarZtlmOYkHqRy6+VanxbDP3RVDq2haBoOdUP+S3PEUvIcpMyYB6AE6E0AV7rJlmGAmAdf709gyyIXXQk6GNusfOvHA3XhBZIbr1o5guyWKurqgBMAMzaAD/AGjegC4i21wqXLMRuT58hyqy8C7GXLpm6uS1vM+I+g5etWHgfY3u2DXn7yNQgEKD186toFAzg8GlpFRBlVRAAqQK9XRQcivRXa7QJivRSq5QJr1dNeoEmkXGgE9KcqJxQxaf0NBk3bTiZu3SFVQBz51WX09+/nRbjtkrcM6yZobeAhYBnnPrQR1sDQ8tfd61JwGCnUEEgNmEeyNgZrlxMwCiNDr1k8qLXsSLdq4EU920W+WrATM+RoI2L4j3WH+i2PtnNdbmfIUEuA6SpHXQ704DBmNfWiGI4vetqgR1AyDkDzM6kb0AdF30O3nTMeVErnGbjiHYHzygH8hUBXOaemtBK4NdtrczXQMuVhBWROU5dIPOOVNfTj9xfwJ/9aYaT7zS8vr+VBY+JYn/ALTcXIJIUZp19kddqL8Fw91vFlW4dpZxlUcgooR2iw6jFS05WRCY32/tUa2hfw2rhVVE6wPfQWrGcODuAiwQPEpPhHzPlRT+cgEWRakJCtMgD0HOgPDeI2kwzIWPeEjb2usg1J4Hxh8twi21xywhmHhjbegd4+HW4JtKFJ0ckmPlXWN5TZC31zMduQB6GnOJ8Te7NpmtiQDl3Hnr1pOLsWy9lbYObLlIGuWYgnrQP8Rv3hcy3J1EIyewZ50Rwl2/AtMyk8mIrmEwgturM73FGgUiSCOtT8St3MWtjNbIgjmI6Cgj467dtMi3D4DuV6+hobfFtjlzDKDJWBz55aKYpxiLMWwSEaGE66bgHrUfi/AkLoLfgY66yfUUBK93S2c9kLmOgOgJ5fGiXBLbi2C4gnlMkepqnYnAhr9q3bdiBcAJnTQSYG3KtBWgUK7XKFYntNhLbZXxFoHoWH59KAvXRTeHvK6hlIZTqCDIPvpyg7Xq9XqD1erteoOUkilGuGgTTdxJ0O1O1ygxjtNYFvE3FOuU8/PahlqxIBIOUAkkbz9lavf8SeEE5b6LJ2cjy2MVU+GcMYgs027SmbjMSJ56dWO1BC4daAlolj4ba+fNiegqHisQ7QmaQmi9PMxzPnU/i2NAUZBBuAwo/wC7SdB6nrQNlgb/AJ0DTmTzNcY6a7edO3JjMRPnRbhiWbaC7fXOT7FvfUc26UAFbJ0OUheZjT3VxjvGlEeIcQuYh8zaKo0VRAAG2goeN9aBDda5NSzhfGczBVmM2/pHWmO7X7/5Ggt/bi1Fyw/W3Hwj50JvZcsyvKQP1nmasnb+3OHsN0In3rQXh3CFvKsXFkasvQfuaBzhDs10LZtoD95xJI9+lS8deuIjWrmZXD5wc0COgApHE+0Tf6dq33YWBmiD6io12whtMzXGuXyfCoBPxoHcRgntpavkKyN4iNJ8/WiK4Qsv0qyzKgbQGdhr8KArjDcRLdwmFMDbSd6eTHugZFclNRlO0elBZcdi7lzCi5aZmGaWB9oGdxHIUvhnarugtoBmE6sx1E71TximEhWInoSB8K8lxjznrQX7h3aK3bUgKR4ydI1k7nrSOMceS9kKllKz7JEkGqPabcSfKpGGHTluDt76C2WsfmNlh4O7f2fvBtJPU1dOOcRNiw90LmyiYrNcKxUK2xBg7Eb6R7q0XidvvcI4+8n6igCHjpx2Dv27cpfNswB+UGsYyQSrLDD2gRqD51csF3lgZ1bKVMKRz6iiDYrD4sKMbYGYmO+t+F/UxvQGP4NX2OHvJrlW54egkAkCtDqjcE41hMEgs2rbi0CZc6knmzczV1w95XUMpBVhII5g0Dor0V4V2gi4/HC0JNZ/xz+I722K21X31fOKYDvUiYPWsm472CxgdilsXB1VhPwagmYL+Kt0H62yrjqpg/npVkwH8S8Jc9vPbP8AuE/mtZFjOFX7Ri5ZuIfNT+u1M2cOxbQUG8f9X4TLPeg+4zQviH8RsJbWQHcxMBY/M1RODdn7t7YH5VaD/DRXSGchuu9Ax/8A0vvkbJZgg6BoMj3UMDYzEXlfF2R3MEpbLBLcjbSdasHZr+HQw93vLt0XFGy5Y+OutVrtjgrzXnuXXUCTkTMZCjYgbAEUAzjCm65fJlOxCDwgDQEdBQ02BqZGh1jpXrh8MhjMwRrqBzruFvwxLAEFTuN9NKCKLehP/HxrtsypG53HlUq1cu33VR4i2gGgAjyFT8F2YvXFZrWRoMEBhOnSd6AGpKggaE7+nSuC3uTB9TvT+Pwr2nKXFKsNwf2pVh7eQ23QmTIcESp8uo8qCK3jM5tdobYelNfRz1HxpbAAFQZE7xFNa9aDWO0uB73BFRuFDD3AVQMJjiFCrCdWA8R8q1nDCUUdVH6VmPHeHfRsQV1yNLr+4/Ogg37rOxckkab7xsKfTFMonMQ06dYpNkRJI3/Kk8+poEhp33Jmf7V3PpH50idf7UoLy5df0oFoalWrZzDKARmnTfXkfKo1lyNgP18qft3NDoBPxPvoHyhVgh2ViQIH5U/dTxHL7Laj0NOYa940tkq6D2iRI6wp38qmLxFmLXCqqoBCBRyoCfAeFs0F2hCdFjU+dXS1jLTFrGYZsug6g1QTxy4bDInhKkEHnBOo+FC+F38uKtMZJzjWeZ0PrvQKYNaa4jD2WIIPkdPSRzpWJtglBEAgEHkf70c7S8SzYxrJVeSgxvmGkmhmHw022tsQLltjHQdR+dAhrYG5DHYxoAPPrWi9inJwlueUj4Gs0ZI9qYG89elaX2JB+hWZ6GPSTFAdr1ertByvGvV40DdxA2hAPqAaHtwLDkz3KT1AolTGOv5LbMeQP9qBVnDqghVAHlS6oL9uLyDL3S3GUEsZjSdNAKt3AeKLibCXlGXMNQeRGhFBNupII6ise7WYucVcI6d2fQDl761/FXlRGZjCqJJrC+I37dx7jWyQGcxPP0oB4Q6BYETr6a1xB3hPi16Hb40pgRqBGmnzpmFIII8U6GdI8xQO4VntXJUHMoIPvEH9aiqSNiVJPIkU9iLpYDMTIEeoG00wR/goCQxod8l9iU2D7sp2HqKYxPD7isVyyOREQR1FQS+tTbpNy0rNGa3p5lTt8DpQRSgEA7+Ue6mopYbWf+Ka78dKDccJ7C/0j9BQ7tPwUYm1p7a6of299EcH7C/0j9BUgUGR3EZWKsCCNwajFCT7/dV57ecGLJ39seJPbA5r19RVItZQJ1g9I/SgRbO3noCOtSNVYqTJUwen9xSO7X2S2xkaU4bM6gg9daB8X0O9oEjcglSemg0FLVbZEy66TqAfdSsBgmYwoBMGd+nWi2BwNqyGuXnW4be1tdZJ5GgjYDhjOMymE5sRH/NL4rcXRF0VN/MmnHx73PrbvhtrpbtL15U52Ywdu4MQ2IMIFHODO8jrQCsRiTlG0jbz9aKW2svisK1nw5mU3EI2ZY1B86CtGukCTGbpOlS+EkJdW4w9jUCgd7Q5jirzEEMH0nlHsmKd4tjO9YXMoBZRmI5sNDPntXsdi2vqS5+sRtDzKnkesVBkqCDvoSDrQSkttcYIpOa6QAPM6E+7WtiwWHFu2ltdlUKPdWddgMIXxJuEeG2unSW/tWlCgVXq4K7NB6uE14mmsTeCKXYwqiSaByqr2/4iLdkJIl2EjyG9Ixnbi2B9WjMTtMAVS8fi/pN8G5rcjUg+EeYHlQLbFKxC5QGKNmKzoIJXMD/mtaD2OsomEtKnST6nU/nWZXsWAStoeBRBJ1LnmT5Ub7Oi9dKmySQhlhMCelBK/iTjrniteIWwoJ0OVpMan9qzprcgHSPhWs9rOMi1bRLiBu8Hi8j0P+cqy/EWQWMaL0HIUERn03M/lTbinm5Ry5V6+3IhSN550EYgzNJC60snWSJ0pKrO3w9KDj251n+3rT1h8omN+us0wG604kR5b0D+AwZxF63aUau0eg3Y/Cat3/TljpUz+HXAyinEOIa54bYI1C8z76nd0KAvg/YX+kfoKkCo+D9hf6R+gqQKBRUEEHY1mHafgxw105f9JzKHoehrUVqNxXhyX7bW3Gh2PMHkRQZItktrv1qQl0KPAqzyY66+VPY/AXMNcKP08J5EdaZDNsonmSB+nlQE8HavXlm4+S0JljoPQD7RqLYCqzEAi0vxbpXsXfJNvMxK5Np08/2pKhcgBkEk5ehjeaB2/i87BiIUgLA2Ec/3pi4WEiZHwpzDYbOQg3ifLTrTRHnPp/mlBJwcEywlPtT+gPWkX3APh9mR8OVdViFAOu8A8vPSl4U2wwLqWWDmQGDtyNA5g3+sykSrkjTQwaYcrGkkgxqZmDFKwrBTnkkgaTtJ2qzdiuA99cF+4Pq0PhEe0w5+YFBbex/Cvo+GVSIdvG/qeXuGlHKTXRQdr1crtB40G7YWi2DvBd8s/DWjNIu2wwKkaEEH0OlBiKksdImJkxFM2LkMQomQZbmamcWwDYa49g8j4T1XlUNHO0hRzby8vOgVZSBJ8I5HmfQc6NcJ4y2Fwz9xANx2kvqZgAH4UAvXJ22AhfTznnXblwlcpOp2+EUBzH4ojDWxfY3HaSrDzPP0qv4nYEHQ7gco60c7Sw2FwTrAOQrr1H76GhfZ3EgX0t3AGtu2T+mdj8aAdplzkwGJUR+e9RgwhjPMBff+ulWziC2Ld1rPcIxtk5CT4WJ1Mih17jbN4Ras21GuUJsfnQCbNrMu6iDPmZpq/kXQS3UnQT0EVLDIwMjLckZdfAd5B6Go4B+s2BEGD66+u9AxcuTrpH6Vcf4fdmu9/wC0Xl+rH+mp2Y/ePUUL7McAbGXY2tKQbhA/+K+dawLYAFpBCqI05AbAUDljXXYbL6VWatBOUDryqp5D1oDGD9hf6R+gqQKi4Q+Bf6R+gqStA6tLFNilrQROLcLt4i3kuD0I3B6g1nfGOD3MM0OCybK/2Tv7Q5GtSWu3LYYFWAII1BoMiAELJ8Kry69KfxcsEfQaRAO0dfWrjxHsXbaWstkPIbr8OVAsT2cxKEymcbyp0+FAPs4gKGtoMuZCHbntsDyrthDZUs4nMPCmkGNQzdB5U5awdxJPdMWPMqYHoK4OH3GLRbcyZBIM0CMRca8UcwC3haNpBidNtKZcKZnlIBGxA60YwnZrEvACZF/3Rv1q08E7I27cNch2Hw+FBXOznZR78NclLX5t/atKw1hbaqiABVEACuqAKVQLBrtN5opU0CprtJrtB2a5NcJrkUFe7Z9nvpVsMml1NVPXqtZa1jUqV1BAIOhBnaK3QGqt2t7Li+O9teG6Nf6o5Hz86DML0SQswNNv3qOxIkx/nuqYwILo6ENMMTuIM7c6ZVIBYA9PLbUxQS2xQFi3YuTAbP5jN0po4VkK3E8S7qwHMcm6EUxibrMFYmSQQfdTiMVtiHynNPuI1HSghXsSzEsxJJMydda892dWAnb19fOlYqDDfa5jkfPypjJ7W3Kg8EkSY6Rz/wCKIcD4LcxdwInsj23I0A/c1K7N9n7mLYRK2xu5/ReprUOHYJMPbFqyNt/Xq3nQe4bgEw9tbNoAR8fMt51LRAo/Mmu20y+vM0gjMfIcutB1DOpHpVWq1k1UpoCeDPgX+kfoKlrQTDcTTKujbDkOnrUtOKJ0b4D50BRaWpoYvFk6N8B86WOKp0b4D50BIU4tCxxZOjfAfOlrxZOjfAfOgJ0sUMHF06N8B86WOLp0b4D50BKKUooaOLp0b4D510cYTo3wHzoCdKFDBxhOjfAfOujjKdG+A+dAUBpYoV/OE6N8B866OMp0b4D50BWvUL/nSdG+A+de/nSdH+A+dAVmu0J/m9vXR9fIfOlDjVvo/wAB86AmBXaGfzpOj/AfOvfzq30f4D50BOuGhv8AObfR/gPnXDxq30f4D50EHtH2VtYrxexc5MPykc6z/inZ7EWGl0NxRMMuo1ESRuK03+dJ0b4D51xuMW+jfAfOgxx2EBekxOmppt4yxI6+fpWpcQs4S9q9ok9QAD+TUPPA8DP+k/x//VBmjHQBdT5DrVi4J2cQnPjLqW15W86hz/VrpV4wlvCWjKWYPWBP61jn8Qjnx99l2JG+/sig2izxHDooRLtm2gGkOk/rpTq8ZwyjS/a/Gvzr5w7o+Vc7o+VB9GHj2Gb/AMRaA/rXX8683aLC/wDqLP41+dfOfcnyr3cnyoPog9pMJ/6i1+NfnVY/nNj/AM63+IVj3cnyqTko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Basics Chest Xray: Dr Sheetu Singh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Honeycombing of lung seen in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Interstitial lung disease</a:t>
            </a:r>
          </a:p>
          <a:p>
            <a:r>
              <a:rPr lang="en-US" dirty="0" smtClean="0"/>
              <a:t>Idiopathic</a:t>
            </a:r>
          </a:p>
          <a:p>
            <a:r>
              <a:rPr lang="en-US" dirty="0" smtClean="0"/>
              <a:t>Secondary to collagen vascular diseases (like RA, Scleroderma, </a:t>
            </a:r>
            <a:r>
              <a:rPr lang="en-US" dirty="0" err="1" smtClean="0"/>
              <a:t>Sjogren’s</a:t>
            </a:r>
            <a:r>
              <a:rPr lang="en-US" dirty="0" smtClean="0"/>
              <a:t> syndrome)</a:t>
            </a:r>
          </a:p>
          <a:p>
            <a:r>
              <a:rPr lang="en-US" dirty="0" err="1" smtClean="0"/>
              <a:t>Sarcoidosis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3074" name="Picture 2" descr="http://www.alabmed.com/uploadfile/2014/0219/20140219103116446.jpg"/>
          <p:cNvPicPr>
            <a:picLocks noChangeAspect="1" noChangeArrowheads="1"/>
          </p:cNvPicPr>
          <p:nvPr/>
        </p:nvPicPr>
        <p:blipFill>
          <a:blip r:embed="rId2"/>
          <a:srcRect b="23810"/>
          <a:stretch>
            <a:fillRect/>
          </a:stretch>
        </p:blipFill>
        <p:spPr bwMode="auto">
          <a:xfrm>
            <a:off x="4648200" y="4114800"/>
            <a:ext cx="4000500" cy="24384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52400" y="152400"/>
            <a:ext cx="979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dirty="0" smtClean="0"/>
              <a:t>10. Lung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Basics Chest Xray: Dr Sheetu Singh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Computed Tomography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Tomography = sectional imaging / slice (transverse section view)</a:t>
            </a:r>
          </a:p>
          <a:p>
            <a:r>
              <a:rPr lang="en-US" dirty="0" smtClean="0"/>
              <a:t>CT generates images in </a:t>
            </a:r>
            <a:r>
              <a:rPr lang="en-US" dirty="0" err="1" smtClean="0"/>
              <a:t>transaxial</a:t>
            </a:r>
            <a:r>
              <a:rPr lang="en-US" dirty="0" smtClean="0"/>
              <a:t> section (perpendicular to </a:t>
            </a:r>
            <a:r>
              <a:rPr lang="en-US" dirty="0" err="1" smtClean="0"/>
              <a:t>cranio</a:t>
            </a:r>
            <a:r>
              <a:rPr lang="en-US" dirty="0" smtClean="0"/>
              <a:t>-caudal axis)</a:t>
            </a:r>
          </a:p>
          <a:p>
            <a:r>
              <a:rPr lang="en-US" dirty="0" smtClean="0"/>
              <a:t>CT measures the degree of attenuation of X ray beams by various tissues in the body → called as HOUNSEFIELD unit (Godfrey </a:t>
            </a:r>
            <a:r>
              <a:rPr lang="en-US" dirty="0" err="1" smtClean="0"/>
              <a:t>Hounsefield</a:t>
            </a:r>
            <a:r>
              <a:rPr lang="en-US" dirty="0" smtClean="0"/>
              <a:t>)</a:t>
            </a:r>
          </a:p>
          <a:p>
            <a:r>
              <a:rPr lang="en-US" dirty="0" smtClean="0"/>
              <a:t>Ranges from -1000 HU (Black)→ 3000 HU (White) </a:t>
            </a:r>
          </a:p>
          <a:p>
            <a:r>
              <a:rPr lang="en-US" dirty="0" smtClean="0"/>
              <a:t>Air = -1000 HU</a:t>
            </a:r>
          </a:p>
          <a:p>
            <a:r>
              <a:rPr lang="en-US" dirty="0" smtClean="0"/>
              <a:t>Water = 0 HU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Basics Chest Xray: Dr Sheetu Singh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Walls of CT scan room are coated with –</a:t>
            </a:r>
          </a:p>
          <a:p>
            <a:r>
              <a:rPr lang="en-US" dirty="0" smtClean="0"/>
              <a:t>Lead</a:t>
            </a:r>
          </a:p>
          <a:p>
            <a:r>
              <a:rPr lang="en-US" dirty="0" smtClean="0"/>
              <a:t>Glass</a:t>
            </a:r>
          </a:p>
          <a:p>
            <a:r>
              <a:rPr lang="en-US" dirty="0" smtClean="0"/>
              <a:t>Tungsten</a:t>
            </a:r>
          </a:p>
          <a:p>
            <a:r>
              <a:rPr lang="en-US" dirty="0" smtClean="0"/>
              <a:t>Iron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Basics Chest Xray: Dr Sheetu Singh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Role of CT chest in </a:t>
            </a:r>
            <a:r>
              <a:rPr lang="en-US" b="1" dirty="0" err="1" smtClean="0"/>
              <a:t>hemoptysis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a patient with </a:t>
            </a:r>
            <a:r>
              <a:rPr lang="en-US" dirty="0" err="1" smtClean="0"/>
              <a:t>hemoptysis</a:t>
            </a:r>
            <a:r>
              <a:rPr lang="en-US" dirty="0" smtClean="0"/>
              <a:t> and a normal chest X ray, the first investigation of choice </a:t>
            </a:r>
          </a:p>
          <a:p>
            <a:pPr>
              <a:buNone/>
            </a:pPr>
            <a:r>
              <a:rPr lang="en-US" dirty="0" smtClean="0"/>
              <a:t>CT chest → </a:t>
            </a:r>
            <a:r>
              <a:rPr lang="en-US" dirty="0" err="1" smtClean="0"/>
              <a:t>Bronchoscopy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(this localization of the disease, improves the yield of </a:t>
            </a:r>
            <a:r>
              <a:rPr lang="en-US" dirty="0" err="1" smtClean="0"/>
              <a:t>bronchoscopy</a:t>
            </a:r>
            <a:r>
              <a:rPr lang="en-US" dirty="0" smtClean="0"/>
              <a:t> and also helpful in staging of tumor)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Basics Chest Xray: Dr Sheetu Singh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HRCT chest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None/>
            </a:pPr>
            <a:r>
              <a:rPr lang="en-US" dirty="0" smtClean="0"/>
              <a:t>Characterized by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Narrow beam collimation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High spatial reconstruction algorithm / Bone algorithm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Small field of view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HRCT chest used to diagnose –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Interstitial lung disease (ILD)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Bronchiectasis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Basics Chest Xray: Dr Sheetu Singh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LATERAL VIEW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0178" name="Picture 2" descr="https://www.med-ed.virginia.edu/courses/rad/cxr/web%20images/normal_la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581150"/>
            <a:ext cx="4038600" cy="4286250"/>
          </a:xfrm>
          <a:prstGeom prst="rect">
            <a:avLst/>
          </a:prstGeom>
          <a:noFill/>
        </p:spPr>
      </p:pic>
      <p:pic>
        <p:nvPicPr>
          <p:cNvPr id="50180" name="Picture 4" descr="https://www.med-ed.virginia.edu/courses/rad/cxr/web%20images/later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19650" y="1581150"/>
            <a:ext cx="2876550" cy="428625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0" y="0"/>
            <a:ext cx="16237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1. Type of view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Basics Chest Xray: Dr Sheetu Singh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LATERAL DECUBITUS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2226" name="Picture 2" descr="https://www.med-ed.virginia.edu/courses/rad/cxr/web%20images/RLD-techniqu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0" y="1524000"/>
            <a:ext cx="4932123" cy="3505200"/>
          </a:xfrm>
          <a:prstGeom prst="rect">
            <a:avLst/>
          </a:prstGeom>
          <a:noFill/>
        </p:spPr>
      </p:pic>
      <p:pic>
        <p:nvPicPr>
          <p:cNvPr id="52228" name="Picture 4" descr="https://www.med-ed.virginia.edu/courses/rad/cxr/web%20images/hydropneumo_lld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562100"/>
            <a:ext cx="3962400" cy="3571052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52622" y="0"/>
            <a:ext cx="16237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1. Type of view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Basics Chest Xray: Dr Sheetu Singh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LORDOTIC VIEW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9394" name="Picture 2" descr="lordotic view techniqu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1447800"/>
            <a:ext cx="3686175" cy="4757019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76200" y="0"/>
            <a:ext cx="16237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1. Type of view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Basics Chest Xray: Dr Sheetu Singh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LORDOTIC VIEW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3250" name="Picture 2" descr="apical and LUL patholog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200" y="1600200"/>
            <a:ext cx="4826153" cy="4281488"/>
          </a:xfrm>
          <a:prstGeom prst="rect">
            <a:avLst/>
          </a:prstGeom>
          <a:noFill/>
        </p:spPr>
      </p:pic>
      <p:pic>
        <p:nvPicPr>
          <p:cNvPr id="53252" name="Picture 4" descr="apical and LUL patholog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592262"/>
            <a:ext cx="4423550" cy="4275138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52622" y="87868"/>
            <a:ext cx="16237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1. Type of view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Basics Chest Xray: Dr Sheetu Singh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</TotalTime>
  <Words>1263</Words>
  <Application>Microsoft Office PowerPoint</Application>
  <PresentationFormat>On-screen Show (4:3)</PresentationFormat>
  <Paragraphs>274</Paragraphs>
  <Slides>56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Office Theme</vt:lpstr>
      <vt:lpstr>Basics of chest X ray</vt:lpstr>
      <vt:lpstr>Chest X Ray</vt:lpstr>
      <vt:lpstr>1. Type of view</vt:lpstr>
      <vt:lpstr>PA view</vt:lpstr>
      <vt:lpstr>AP VIEW</vt:lpstr>
      <vt:lpstr>LATERAL VIEW</vt:lpstr>
      <vt:lpstr>LATERAL DECUBITUS</vt:lpstr>
      <vt:lpstr>LORDOTIC VIEW</vt:lpstr>
      <vt:lpstr>LORDOTIC VIEW</vt:lpstr>
      <vt:lpstr>2. Exposure</vt:lpstr>
      <vt:lpstr>3. Complete vs Incomplete film</vt:lpstr>
      <vt:lpstr>4. Soft tissue</vt:lpstr>
      <vt:lpstr>5. Bony structures</vt:lpstr>
      <vt:lpstr>6. Trachea</vt:lpstr>
      <vt:lpstr>7. Hilum</vt:lpstr>
      <vt:lpstr>Slide 16</vt:lpstr>
      <vt:lpstr>8. Heart</vt:lpstr>
      <vt:lpstr> 9. Diaphragm</vt:lpstr>
      <vt:lpstr>Cardiophrenic and Costophrenic angles</vt:lpstr>
      <vt:lpstr>10. Lung</vt:lpstr>
      <vt:lpstr>Solitary pulmonary nodule</vt:lpstr>
      <vt:lpstr>Slide 22</vt:lpstr>
      <vt:lpstr>Solitary pulmonary nodule</vt:lpstr>
      <vt:lpstr>Miliary shadows</vt:lpstr>
      <vt:lpstr>Slide 25</vt:lpstr>
      <vt:lpstr>Unilateral radiolucency on chest X ray</vt:lpstr>
      <vt:lpstr>Emphysema</vt:lpstr>
      <vt:lpstr>Slide 28</vt:lpstr>
      <vt:lpstr>Pleural effusion</vt:lpstr>
      <vt:lpstr>Slide 30</vt:lpstr>
      <vt:lpstr>Slide 31</vt:lpstr>
      <vt:lpstr>Asbestosis</vt:lpstr>
      <vt:lpstr>Pleural plaques</vt:lpstr>
      <vt:lpstr>Pleural fibrosis</vt:lpstr>
      <vt:lpstr>Mesothelioma</vt:lpstr>
      <vt:lpstr>Round atelectasis – comet tail sign</vt:lpstr>
      <vt:lpstr>Bulging of fissure seen in -</vt:lpstr>
      <vt:lpstr>Pneumatocele formation -</vt:lpstr>
      <vt:lpstr>Pulmonary edema</vt:lpstr>
      <vt:lpstr>Slide 40</vt:lpstr>
      <vt:lpstr>Bronchiectasis</vt:lpstr>
      <vt:lpstr>Bronchiectasis</vt:lpstr>
      <vt:lpstr>Bronchiectasis</vt:lpstr>
      <vt:lpstr>Massive hemoptysis</vt:lpstr>
      <vt:lpstr>Pulmonary embolism</vt:lpstr>
      <vt:lpstr>Slide 46</vt:lpstr>
      <vt:lpstr>Tuberculosis</vt:lpstr>
      <vt:lpstr>Tuberculosis</vt:lpstr>
      <vt:lpstr>HIV</vt:lpstr>
      <vt:lpstr>Tree in bud appearance</vt:lpstr>
      <vt:lpstr>Tree in bud appearance</vt:lpstr>
      <vt:lpstr>Honeycombing of lung seen in</vt:lpstr>
      <vt:lpstr>Computed Tomography </vt:lpstr>
      <vt:lpstr>Slide 54</vt:lpstr>
      <vt:lpstr>Role of CT chest in hemoptysis</vt:lpstr>
      <vt:lpstr>HRCT chest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Radiology Chest</dc:title>
  <dc:creator>sony</dc:creator>
  <cp:lastModifiedBy>sony</cp:lastModifiedBy>
  <cp:revision>36</cp:revision>
  <dcterms:created xsi:type="dcterms:W3CDTF">2006-08-16T00:00:00Z</dcterms:created>
  <dcterms:modified xsi:type="dcterms:W3CDTF">2017-05-31T07:43:12Z</dcterms:modified>
</cp:coreProperties>
</file>